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8420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261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9453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644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129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21752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864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0119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2004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7546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5740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255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1240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89531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48837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95616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58147-9909-45E6-85D8-16A2E5D63283}" type="datetimeFigureOut">
              <a:rPr lang="en-MY" smtClean="0"/>
              <a:t>31/10/2019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68FB558-CEB3-43B6-9AB4-62A04A11AD1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3257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00C97-073E-4DE2-88B9-E7F919801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782698"/>
            <a:ext cx="7766936" cy="1646302"/>
          </a:xfrm>
        </p:spPr>
        <p:txBody>
          <a:bodyPr/>
          <a:lstStyle/>
          <a:p>
            <a:pPr algn="l"/>
            <a:r>
              <a:rPr lang="en-MY" dirty="0"/>
              <a:t>ACCESS TO HEALTH CARE FOR DOMESTIC WORKERS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40EFF-1451-4575-A85B-5D9FFF667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636759"/>
            <a:ext cx="7766936" cy="1772918"/>
          </a:xfrm>
        </p:spPr>
        <p:txBody>
          <a:bodyPr>
            <a:normAutofit/>
          </a:bodyPr>
          <a:lstStyle/>
          <a:p>
            <a:r>
              <a:rPr lang="en-MY" sz="2800" dirty="0">
                <a:solidFill>
                  <a:schemeClr val="tx1"/>
                </a:solidFill>
              </a:rPr>
              <a:t>SUMITHA SHAANTHINI KISHNA</a:t>
            </a:r>
          </a:p>
          <a:p>
            <a:r>
              <a:rPr lang="en-MY" sz="2800" dirty="0">
                <a:solidFill>
                  <a:schemeClr val="tx1"/>
                </a:solidFill>
              </a:rPr>
              <a:t>DIRECTOR</a:t>
            </a:r>
          </a:p>
          <a:p>
            <a:r>
              <a:rPr lang="en-MY" sz="2800" dirty="0">
                <a:solidFill>
                  <a:schemeClr val="tx1"/>
                </a:solidFill>
              </a:rPr>
              <a:t>OUR JOURNEY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AF7AF-1600-4B60-8271-150FFE27F309}"/>
              </a:ext>
            </a:extLst>
          </p:cNvPr>
          <p:cNvSpPr txBox="1"/>
          <p:nvPr/>
        </p:nvSpPr>
        <p:spPr>
          <a:xfrm>
            <a:off x="1606859" y="3577701"/>
            <a:ext cx="6613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/>
              <a:t>31 OCT 2019, Monash University</a:t>
            </a:r>
          </a:p>
        </p:txBody>
      </p:sp>
    </p:spTree>
    <p:extLst>
      <p:ext uri="{BB962C8B-B14F-4D97-AF65-F5344CB8AC3E}">
        <p14:creationId xmlns:p14="http://schemas.microsoft.com/office/powerpoint/2010/main" val="341919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01A61-F380-4552-9FD7-421A76A1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4000" b="1" dirty="0"/>
              <a:t>Country of origin countries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D8A16-39C8-4630-8B27-0129AE95E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6959"/>
            <a:ext cx="8596668" cy="451440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Indonesia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Thailand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Cambodia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Philippines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Sri Lanka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India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Vietnam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Laos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6872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5112D-4399-4308-A499-78AB98D2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4000" b="1" dirty="0"/>
              <a:t>Criteria for domestic worker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9D2B5-52A9-4D4B-8621-6E9F0CBEB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5342"/>
            <a:ext cx="8596668" cy="5168521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Female</a:t>
            </a:r>
          </a:p>
          <a:p>
            <a:r>
              <a:rPr lang="en-US" sz="4000" dirty="0"/>
              <a:t>Between 21 - 45 years old at the time of entry</a:t>
            </a:r>
          </a:p>
          <a:p>
            <a:r>
              <a:rPr lang="en-US" sz="4000" dirty="0"/>
              <a:t>Confirmed fit by an appointed medical </a:t>
            </a:r>
            <a:r>
              <a:rPr lang="en-US" sz="4000" dirty="0" err="1"/>
              <a:t>centre</a:t>
            </a:r>
            <a:r>
              <a:rPr lang="en-US" sz="4000" dirty="0"/>
              <a:t> in the country of origin and in Malaysia (FOMEMA)</a:t>
            </a:r>
          </a:p>
          <a:p>
            <a:r>
              <a:rPr lang="en-US" sz="4000" dirty="0"/>
              <a:t>Reside in the country of origin at the time of pre employment</a:t>
            </a:r>
          </a:p>
          <a:p>
            <a:r>
              <a:rPr lang="en-US" sz="4000" dirty="0"/>
              <a:t>Mandatory for employers to obtain insurance for domestic workers to cover Accidental death and permanent disablement, Medical expenses, Repatriation expenses, Hospital and surgical expenses, weekly benefits</a:t>
            </a:r>
          </a:p>
          <a:p>
            <a:r>
              <a:rPr lang="en-US" sz="4000" dirty="0" err="1"/>
              <a:t>Maidonline</a:t>
            </a:r>
            <a:r>
              <a:rPr lang="en-US" sz="4000" dirty="0"/>
              <a:t> – direct hiring by which surpasses the regulations of the origin countries. </a:t>
            </a:r>
          </a:p>
          <a:p>
            <a:endParaRPr lang="en-US" sz="32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60584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C3B2-E95F-4CCD-B02F-41E4A6F91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67148"/>
            <a:ext cx="8596668" cy="914400"/>
          </a:xfrm>
        </p:spPr>
        <p:txBody>
          <a:bodyPr/>
          <a:lstStyle/>
          <a:p>
            <a:r>
              <a:rPr lang="en-MY" b="1" dirty="0"/>
              <a:t>Coverage of insurance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F70E800-B9D1-4ECB-B394-6F0A17209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39" y="884903"/>
            <a:ext cx="9922258" cy="5805949"/>
          </a:xfrm>
        </p:spPr>
      </p:pic>
    </p:spTree>
    <p:extLst>
      <p:ext uri="{BB962C8B-B14F-4D97-AF65-F5344CB8AC3E}">
        <p14:creationId xmlns:p14="http://schemas.microsoft.com/office/powerpoint/2010/main" val="368150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E47E-4D99-4959-9A66-1FA5A207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4000" b="1" dirty="0"/>
              <a:t>Net income criteria for employers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9CC7BB-D1CB-4BF7-8574-BFB97CE267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503124"/>
              </p:ext>
            </p:extLst>
          </p:nvPr>
        </p:nvGraphicFramePr>
        <p:xfrm>
          <a:off x="677863" y="1633491"/>
          <a:ext cx="8596312" cy="4250893"/>
        </p:xfrm>
        <a:graphic>
          <a:graphicData uri="http://schemas.openxmlformats.org/drawingml/2006/table">
            <a:tbl>
              <a:tblPr/>
              <a:tblGrid>
                <a:gridCol w="2149078">
                  <a:extLst>
                    <a:ext uri="{9D8B030D-6E8A-4147-A177-3AD203B41FA5}">
                      <a16:colId xmlns:a16="http://schemas.microsoft.com/office/drawing/2014/main" val="2602218832"/>
                    </a:ext>
                  </a:extLst>
                </a:gridCol>
                <a:gridCol w="2149078">
                  <a:extLst>
                    <a:ext uri="{9D8B030D-6E8A-4147-A177-3AD203B41FA5}">
                      <a16:colId xmlns:a16="http://schemas.microsoft.com/office/drawing/2014/main" val="2338784523"/>
                    </a:ext>
                  </a:extLst>
                </a:gridCol>
                <a:gridCol w="2149078">
                  <a:extLst>
                    <a:ext uri="{9D8B030D-6E8A-4147-A177-3AD203B41FA5}">
                      <a16:colId xmlns:a16="http://schemas.microsoft.com/office/drawing/2014/main" val="2360174605"/>
                    </a:ext>
                  </a:extLst>
                </a:gridCol>
                <a:gridCol w="2149078">
                  <a:extLst>
                    <a:ext uri="{9D8B030D-6E8A-4147-A177-3AD203B41FA5}">
                      <a16:colId xmlns:a16="http://schemas.microsoft.com/office/drawing/2014/main" val="2111866556"/>
                    </a:ext>
                  </a:extLst>
                </a:gridCol>
              </a:tblGrid>
              <a:tr h="762981">
                <a:tc>
                  <a:txBody>
                    <a:bodyPr/>
                    <a:lstStyle/>
                    <a:p>
                      <a:r>
                        <a:rPr lang="en-MY"/>
                        <a:t>No.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Country of Origin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Employer’s Net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Payment (Personal Bond)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139822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1.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Indonesia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3,000.00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250.00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427625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2.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The Phillipines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5,000.00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RM750.00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365313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3.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Sri Lanka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RM 5,000.00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RM750.00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500704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4.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Thailand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3,000.00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250.00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162564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5.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Cambodia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3,000.00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250.00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470495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6.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India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5,000.00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750.00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312404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7.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Laos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3,000.00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1500.00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950479"/>
                  </a:ext>
                </a:extLst>
              </a:tr>
              <a:tr h="435989">
                <a:tc>
                  <a:txBody>
                    <a:bodyPr/>
                    <a:lstStyle/>
                    <a:p>
                      <a:r>
                        <a:rPr lang="en-MY"/>
                        <a:t>8.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Vietnam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/>
                        <a:t>RM 3,000.00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RM 1500.00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F1F1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359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081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C284-A77B-4C23-AD94-A5E696400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99885"/>
            <a:ext cx="8596668" cy="899650"/>
          </a:xfrm>
        </p:spPr>
        <p:txBody>
          <a:bodyPr>
            <a:normAutofit fontScale="90000"/>
          </a:bodyPr>
          <a:lstStyle/>
          <a:p>
            <a:r>
              <a:rPr lang="en-MY" b="1" dirty="0"/>
              <a:t>Issues associated with Domestic Workers</a:t>
            </a:r>
            <a:br>
              <a:rPr lang="en-MY" dirty="0"/>
            </a:b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3CB0C-D5B3-41EF-BC57-D6AC38742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01214"/>
            <a:ext cx="9528550" cy="5756786"/>
          </a:xfrm>
        </p:spPr>
        <p:txBody>
          <a:bodyPr>
            <a:normAutofit/>
          </a:bodyPr>
          <a:lstStyle/>
          <a:p>
            <a:r>
              <a:rPr lang="en-MY" sz="2800" dirty="0"/>
              <a:t>Not covered by certain provisions in the Employment Act – absence of protection including healthcare</a:t>
            </a:r>
          </a:p>
          <a:p>
            <a:r>
              <a:rPr lang="en-MY" sz="2800" dirty="0"/>
              <a:t>Not covered by minimum wage - wages determined by bilateral agreement and MOUs</a:t>
            </a:r>
          </a:p>
          <a:p>
            <a:r>
              <a:rPr lang="en-MY" sz="2800" dirty="0"/>
              <a:t>Work in isolation, working long hours, abuse, </a:t>
            </a:r>
          </a:p>
          <a:p>
            <a:r>
              <a:rPr lang="en-MY" sz="2800" dirty="0"/>
              <a:t>Lack of food and water</a:t>
            </a:r>
          </a:p>
          <a:p>
            <a:r>
              <a:rPr lang="en-MY" sz="2800" dirty="0"/>
              <a:t>Lack of sanitary needs</a:t>
            </a:r>
          </a:p>
          <a:p>
            <a:r>
              <a:rPr lang="en-MY" sz="2800" dirty="0"/>
              <a:t>Lack of sleep or proper place to sleep and lack of privacy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5593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44E8-45B8-4A95-84E7-FCCF6CFD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4000" b="1" dirty="0"/>
              <a:t>Physical Access and Affordability to Healthcare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33C78-12DD-4CC0-B373-5EF674812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800" dirty="0"/>
              <a:t>While public healthcare is accessible to everyone including documented workers, domestic workers access to public healthcare in dependent on the employer</a:t>
            </a:r>
          </a:p>
          <a:p>
            <a:r>
              <a:rPr lang="en-MY" sz="2800" dirty="0"/>
              <a:t>Undocumented domestic workers access private healthcare which is very expensive.  </a:t>
            </a:r>
          </a:p>
          <a:p>
            <a:r>
              <a:rPr lang="en-MY" sz="2800" dirty="0"/>
              <a:t>Insurance is not in tandem with the high cost of the healthcare</a:t>
            </a:r>
          </a:p>
          <a:p>
            <a:endParaRPr lang="en-MY" sz="28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31501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E806C-DD49-499E-8F3A-92FF84CCC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60439"/>
            <a:ext cx="8596668" cy="5480923"/>
          </a:xfrm>
        </p:spPr>
        <p:txBody>
          <a:bodyPr/>
          <a:lstStyle/>
          <a:p>
            <a:r>
              <a:rPr lang="en-MY" sz="2800" dirty="0"/>
              <a:t>Not allowed to get married or pregnant – will face deportation or cancellation of work permits. Many resort to illegal and unsafe abortions, unwanted pregnancies, reproductive tract infections, sexually transmitted infections (including HIV)</a:t>
            </a:r>
          </a:p>
          <a:p>
            <a:r>
              <a:rPr lang="en-MY" sz="2800" dirty="0"/>
              <a:t>Contraction of communicable diseases also results in deportation (HIV, STD, TB) – many don’t seek treatment</a:t>
            </a:r>
          </a:p>
          <a:p>
            <a:endParaRPr lang="en-MY" sz="2800" dirty="0"/>
          </a:p>
          <a:p>
            <a:pPr marL="0" indent="0">
              <a:buNone/>
            </a:pPr>
            <a:endParaRPr lang="en-MY" sz="28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13923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51FB-D6A0-4A0C-A8A2-3A889660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025D2-6213-47A1-8D4F-2B9D0B61A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3665"/>
            <a:ext cx="8596668" cy="4497697"/>
          </a:xfrm>
        </p:spPr>
        <p:txBody>
          <a:bodyPr>
            <a:normAutofit fontScale="85000" lnSpcReduction="20000"/>
          </a:bodyPr>
          <a:lstStyle/>
          <a:p>
            <a:r>
              <a:rPr lang="en-MY" sz="2800" dirty="0"/>
              <a:t>Recognise Domestic Workers as Worker and Domestic work as Work and accord them all the protection under the Employment Act </a:t>
            </a:r>
          </a:p>
          <a:p>
            <a:r>
              <a:rPr lang="en-MY" sz="2800" dirty="0"/>
              <a:t>Lower health care charges for migrants and accord them the same charges given to nationals. Subsidise the healthcare cost with the levy (RM410-590)</a:t>
            </a:r>
          </a:p>
          <a:p>
            <a:r>
              <a:rPr lang="en-MY" sz="2800" dirty="0"/>
              <a:t>Allow undocumented workers/migrants to access public healthcare without the fear of arrest and detention</a:t>
            </a:r>
          </a:p>
          <a:p>
            <a:r>
              <a:rPr lang="en-MY" sz="2800" dirty="0"/>
              <a:t>Remove pregnancy and communicable diseases as a cause for deportation and allow migrants to seek treatment in the country</a:t>
            </a:r>
          </a:p>
          <a:p>
            <a:r>
              <a:rPr lang="en-MY" sz="2800" dirty="0"/>
              <a:t>Treatment for communicable diseases and other epidemic diseases should be free for migrants</a:t>
            </a:r>
          </a:p>
          <a:p>
            <a:endParaRPr lang="en-MY" sz="2800" dirty="0"/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5160543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</TotalTime>
  <Words>468</Words>
  <Application>Microsoft Office PowerPoint</Application>
  <PresentationFormat>Widescreen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ACCESS TO HEALTH CARE FOR DOMESTIC WORKERS </vt:lpstr>
      <vt:lpstr>Country of origin countries</vt:lpstr>
      <vt:lpstr>Criteria for domestic worker</vt:lpstr>
      <vt:lpstr>Coverage of insurance</vt:lpstr>
      <vt:lpstr>Net income criteria for employers</vt:lpstr>
      <vt:lpstr>Issues associated with Domestic Workers </vt:lpstr>
      <vt:lpstr>Physical Access and Affordability to Healthcare</vt:lpstr>
      <vt:lpstr>PowerPoint Presentation</vt:lpstr>
      <vt:lpstr>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 TO HEALTH CARE FOR DOMESTIC WORKERS</dc:title>
  <dc:creator>Sumitha Kishna</dc:creator>
  <cp:lastModifiedBy>Sumitha Kishna</cp:lastModifiedBy>
  <cp:revision>15</cp:revision>
  <dcterms:created xsi:type="dcterms:W3CDTF">2019-10-31T01:02:17Z</dcterms:created>
  <dcterms:modified xsi:type="dcterms:W3CDTF">2019-10-31T03:29:40Z</dcterms:modified>
</cp:coreProperties>
</file>