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9" r:id="rId3"/>
    <p:sldId id="288" r:id="rId4"/>
    <p:sldId id="272" r:id="rId5"/>
    <p:sldId id="275" r:id="rId6"/>
    <p:sldId id="278" r:id="rId7"/>
    <p:sldId id="282" r:id="rId8"/>
    <p:sldId id="283" r:id="rId9"/>
    <p:sldId id="280" r:id="rId10"/>
    <p:sldId id="277" r:id="rId11"/>
    <p:sldId id="291" r:id="rId12"/>
    <p:sldId id="292" r:id="rId13"/>
    <p:sldId id="293" r:id="rId14"/>
    <p:sldId id="294" r:id="rId15"/>
    <p:sldId id="265" r:id="rId16"/>
    <p:sldId id="295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2016" autoAdjust="0"/>
  </p:normalViewPr>
  <p:slideViewPr>
    <p:cSldViewPr>
      <p:cViewPr varScale="1">
        <p:scale>
          <a:sx n="69" d="100"/>
          <a:sy n="69" d="100"/>
        </p:scale>
        <p:origin x="1224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9FC851-EE11-4752-9496-DE50B00195BC}" type="datetimeFigureOut">
              <a:rPr lang="en-US" smtClean="0"/>
              <a:t>30-10-2019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8E9703-FB57-416B-8BAC-5514CF962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235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wrap="square" lIns="94932" tIns="94932" rIns="94932" bIns="94932" anchor="t" anchorCtr="0">
            <a:noAutofit/>
          </a:bodyPr>
          <a:lstStyle/>
          <a:p>
            <a:pPr>
              <a:buNone/>
            </a:pPr>
            <a:r>
              <a:rPr lang="en-US" dirty="0" smtClean="0"/>
              <a:t>Documentation : Lack of</a:t>
            </a:r>
            <a:r>
              <a:rPr lang="en-US" baseline="0" dirty="0" smtClean="0"/>
              <a:t> access to UNHCR directly, waiting times, UNHCR capacity/burden – results in a lot of asylum seekers not having the documentation they have a right to. Reports of threats of arrest at registration counters lead the patients to use fake cards which is very problematic. This leads to delay in seeking care. </a:t>
            </a:r>
          </a:p>
          <a:p>
            <a:pPr>
              <a:buNone/>
            </a:pPr>
            <a:endParaRPr lang="en-US" baseline="0" dirty="0" smtClean="0"/>
          </a:p>
          <a:p>
            <a:pPr>
              <a:buNone/>
            </a:pPr>
            <a:r>
              <a:rPr lang="en-US" baseline="0" dirty="0" smtClean="0"/>
              <a:t>Financial :   Lack of rights to work, no income, many populations of refugees come from impoverished areas, places with poor infrastructure, pay for transport, registration, foreigner fees</a:t>
            </a:r>
          </a:p>
          <a:p>
            <a:pPr>
              <a:buNone/>
            </a:pPr>
            <a:endParaRPr lang="en-US" baseline="0" dirty="0" smtClean="0"/>
          </a:p>
        </p:txBody>
      </p:sp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33493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wrap="square" lIns="94932" tIns="94932" rIns="94932" bIns="94932" anchor="t" anchorCtr="0">
            <a:noAutofit/>
          </a:bodyPr>
          <a:lstStyle/>
          <a:p>
            <a:pPr>
              <a:buNone/>
            </a:pPr>
            <a:r>
              <a:rPr lang="en-US" dirty="0" smtClean="0"/>
              <a:t>Documentation : Lack of</a:t>
            </a:r>
            <a:r>
              <a:rPr lang="en-US" baseline="0" dirty="0" smtClean="0"/>
              <a:t> access to UNHCR directly, waiting times, UNHCR capacity/burden – results in a lot of asylum seekers not having the documentation they have a right to. Reports of threats of arrest at registration counters lead the patients to use fake cards which is very problematic. This leads to delay in seeking care. </a:t>
            </a:r>
          </a:p>
          <a:p>
            <a:pPr>
              <a:buNone/>
            </a:pPr>
            <a:endParaRPr lang="en-US" baseline="0" dirty="0" smtClean="0"/>
          </a:p>
          <a:p>
            <a:pPr>
              <a:buNone/>
            </a:pPr>
            <a:r>
              <a:rPr lang="en-US" baseline="0" dirty="0" smtClean="0"/>
              <a:t>Financial :   Lack of rights to work, no income, many populations of refugees come from impoverished areas, places with poor infrastructure, pay for transport, registration, foreigner fees</a:t>
            </a:r>
          </a:p>
          <a:p>
            <a:pPr>
              <a:buNone/>
            </a:pPr>
            <a:endParaRPr lang="en-US" baseline="0" dirty="0" smtClean="0"/>
          </a:p>
        </p:txBody>
      </p:sp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6349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wrap="square" lIns="94932" tIns="94932" rIns="94932" bIns="94932" anchor="t" anchorCtr="0">
            <a:noAutofit/>
          </a:bodyPr>
          <a:lstStyle/>
          <a:p>
            <a:pPr>
              <a:buNone/>
            </a:pPr>
            <a:endParaRPr lang="en-US" baseline="0" dirty="0" smtClean="0"/>
          </a:p>
        </p:txBody>
      </p:sp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3236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refugees in Malaysia experience significant psychological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turmoil and negative mental health outcomes due to the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hardship, trauma, discrimination, uncertainties of their future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socio-economic circumstances they are faced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[10].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8E9703-FB57-416B-8BAC-5514CF9621D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3368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IDC is not an ideal place to discharge someone to if they are immunocompromised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Isolation is not always 100%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HIV medication should be borne by the MOH for anyone who is being detained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6C652-4061-4ECD-80B0-F9281611426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2115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IDC is not an ideal place to discharge someone to if they are immunocompromised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Isolation is not always 100%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HIV medication should be borne by the MOH for anyone who is being detained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6C652-4061-4ECD-80B0-F9281611426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252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IDC is not an ideal place to discharge someone to if they are immunocompromised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Isolation is not always 100%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HIV medication should be borne by the MOH for anyone who is being detained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6C652-4061-4ECD-80B0-F9281611426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724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IDC is not an ideal place to discharge someone to if they are immunocompromised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Isolation is not always 100%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HIV medication should be borne by the MOH for anyone who is being detained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6C652-4061-4ECD-80B0-F9281611426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141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695E-4599-4FDE-8E4C-571769D1FB3A}" type="datetimeFigureOut">
              <a:rPr lang="en-US" smtClean="0"/>
              <a:t>30-10-2019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ECAC-3BDF-4BA0-B852-67AC8247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611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695E-4599-4FDE-8E4C-571769D1FB3A}" type="datetimeFigureOut">
              <a:rPr lang="en-US" smtClean="0"/>
              <a:t>30-10-2019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ECAC-3BDF-4BA0-B852-67AC8247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197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695E-4599-4FDE-8E4C-571769D1FB3A}" type="datetimeFigureOut">
              <a:rPr lang="en-US" smtClean="0"/>
              <a:t>30-10-2019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ECAC-3BDF-4BA0-B852-67AC8247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880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695E-4599-4FDE-8E4C-571769D1FB3A}" type="datetimeFigureOut">
              <a:rPr lang="en-US" smtClean="0"/>
              <a:t>30-10-2019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ECAC-3BDF-4BA0-B852-67AC8247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1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695E-4599-4FDE-8E4C-571769D1FB3A}" type="datetimeFigureOut">
              <a:rPr lang="en-US" smtClean="0"/>
              <a:t>30-10-2019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ECAC-3BDF-4BA0-B852-67AC8247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97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695E-4599-4FDE-8E4C-571769D1FB3A}" type="datetimeFigureOut">
              <a:rPr lang="en-US" smtClean="0"/>
              <a:t>30-10-2019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ECAC-3BDF-4BA0-B852-67AC8247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893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695E-4599-4FDE-8E4C-571769D1FB3A}" type="datetimeFigureOut">
              <a:rPr lang="en-US" smtClean="0"/>
              <a:t>30-10-2019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ECAC-3BDF-4BA0-B852-67AC8247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708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695E-4599-4FDE-8E4C-571769D1FB3A}" type="datetimeFigureOut">
              <a:rPr lang="en-US" smtClean="0"/>
              <a:t>30-10-2019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ECAC-3BDF-4BA0-B852-67AC8247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029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695E-4599-4FDE-8E4C-571769D1FB3A}" type="datetimeFigureOut">
              <a:rPr lang="en-US" smtClean="0"/>
              <a:t>30-10-2019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ECAC-3BDF-4BA0-B852-67AC8247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83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695E-4599-4FDE-8E4C-571769D1FB3A}" type="datetimeFigureOut">
              <a:rPr lang="en-US" smtClean="0"/>
              <a:t>30-10-2019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ECAC-3BDF-4BA0-B852-67AC8247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08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695E-4599-4FDE-8E4C-571769D1FB3A}" type="datetimeFigureOut">
              <a:rPr lang="en-US" smtClean="0"/>
              <a:t>30-10-2019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ECAC-3BDF-4BA0-B852-67AC8247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61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C695E-4599-4FDE-8E4C-571769D1FB3A}" type="datetimeFigureOut">
              <a:rPr lang="en-US" smtClean="0"/>
              <a:t>30-10-2019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BECAC-3BDF-4BA0-B852-67AC8247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537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Undocumented Migrants and Access to Health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Migrant Healthcare in Malaysia</a:t>
            </a:r>
          </a:p>
          <a:p>
            <a:r>
              <a:rPr lang="en-US" dirty="0" smtClean="0"/>
              <a:t>Roundtable 4 </a:t>
            </a:r>
          </a:p>
          <a:p>
            <a:r>
              <a:rPr lang="en-US" dirty="0" smtClean="0"/>
              <a:t>31</a:t>
            </a:r>
            <a:r>
              <a:rPr lang="en-US" baseline="30000" dirty="0" smtClean="0"/>
              <a:t>st</a:t>
            </a:r>
            <a:r>
              <a:rPr lang="en-US" dirty="0" smtClean="0"/>
              <a:t> October 2019</a:t>
            </a:r>
          </a:p>
          <a:p>
            <a:r>
              <a:rPr lang="en-US" dirty="0" smtClean="0"/>
              <a:t>Monash University, Malaysia</a:t>
            </a:r>
            <a:endParaRPr lang="en-US" dirty="0"/>
          </a:p>
        </p:txBody>
      </p:sp>
      <p:pic>
        <p:nvPicPr>
          <p:cNvPr id="1026" name="Picture 2" descr="Image result for MSF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457201"/>
            <a:ext cx="1828799" cy="83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57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     Undocumented Migrants in Malaysia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Asylum Seekers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Irregular Migrants</a:t>
            </a:r>
          </a:p>
          <a:p>
            <a:endParaRPr lang="en-US" dirty="0"/>
          </a:p>
          <a:p>
            <a:r>
              <a:rPr lang="en-US" dirty="0" smtClean="0"/>
              <a:t>Stateless people</a:t>
            </a:r>
          </a:p>
          <a:p>
            <a:endParaRPr lang="en-US" dirty="0"/>
          </a:p>
          <a:p>
            <a:r>
              <a:rPr lang="en-US" dirty="0" smtClean="0"/>
              <a:t>Persons at risk of statelessness</a:t>
            </a:r>
          </a:p>
          <a:p>
            <a:pPr marL="457200" lvl="1" indent="0">
              <a:buNone/>
            </a:pPr>
            <a:endParaRPr lang="en-US" dirty="0" smtClean="0"/>
          </a:p>
        </p:txBody>
      </p:sp>
      <p:pic>
        <p:nvPicPr>
          <p:cNvPr id="1026" name="Picture 2" descr="Image result for MSF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457201"/>
            <a:ext cx="1828799" cy="83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74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457200" y="304800"/>
            <a:ext cx="8229601" cy="1905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en-US" dirty="0" smtClean="0"/>
              <a:t>          Overview of Barriers to HealthCare</a:t>
            </a:r>
            <a:endParaRPr lang="en-US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304800" y="1903928"/>
            <a:ext cx="8686800" cy="406876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lvl="0">
              <a:buBlip>
                <a:blip r:embed="rId3"/>
              </a:buBlip>
            </a:pPr>
            <a:r>
              <a:rPr lang="en-US" sz="2400" dirty="0" smtClean="0"/>
              <a:t>Documentation</a:t>
            </a:r>
            <a:endParaRPr lang="en-US" sz="2400" dirty="0" smtClean="0"/>
          </a:p>
          <a:p>
            <a:pPr marL="214313" indent="-214313"/>
            <a:r>
              <a:rPr lang="en-US" sz="2200" dirty="0"/>
              <a:t>17 cases of  denial of healthcare  - including one early </a:t>
            </a:r>
            <a:r>
              <a:rPr lang="en-US" sz="2200" dirty="0" smtClean="0"/>
              <a:t>discharge</a:t>
            </a:r>
          </a:p>
          <a:p>
            <a:pPr marL="214313" indent="-214313"/>
            <a:endParaRPr lang="en-US" sz="2200" dirty="0"/>
          </a:p>
          <a:p>
            <a:pPr marL="214313" indent="-214313"/>
            <a:r>
              <a:rPr lang="en-US" sz="2200" dirty="0"/>
              <a:t>Medical condition includes Pulmonary Tuberculosis (6 cases - 35 % of cases) </a:t>
            </a:r>
            <a:r>
              <a:rPr lang="en-US" sz="2200" dirty="0" smtClean="0"/>
              <a:t>HIV and an open </a:t>
            </a:r>
            <a:r>
              <a:rPr lang="en-US" sz="2200" dirty="0"/>
              <a:t>tibia/fibula </a:t>
            </a:r>
            <a:r>
              <a:rPr lang="en-US" sz="2200" dirty="0" smtClean="0"/>
              <a:t>fracture</a:t>
            </a:r>
          </a:p>
          <a:p>
            <a:pPr marL="214313" indent="-214313"/>
            <a:endParaRPr lang="en-US" sz="2200" dirty="0"/>
          </a:p>
          <a:p>
            <a:pPr marL="214313" indent="-214313"/>
            <a:r>
              <a:rPr lang="en-US" sz="2200" dirty="0"/>
              <a:t>From Jan – Dec 2018, 116 cases  of denial were recorded </a:t>
            </a:r>
            <a:endParaRPr lang="en-US" sz="2200" dirty="0" smtClean="0"/>
          </a:p>
          <a:p>
            <a:pPr marL="214313" indent="-214313"/>
            <a:endParaRPr lang="en-US" sz="2200" dirty="0"/>
          </a:p>
          <a:p>
            <a:pPr marL="214313" indent="-214313"/>
            <a:r>
              <a:rPr lang="en-US" sz="2200" dirty="0" smtClean="0"/>
              <a:t>Threats of arrest</a:t>
            </a:r>
          </a:p>
          <a:p>
            <a:pPr marL="214313" indent="-214313"/>
            <a:endParaRPr lang="en-US" sz="2200" dirty="0"/>
          </a:p>
          <a:p>
            <a:pPr marL="214313" indent="-214313"/>
            <a:r>
              <a:rPr lang="en-US" sz="2200" dirty="0" smtClean="0"/>
              <a:t>AOR discharge</a:t>
            </a:r>
            <a:endParaRPr lang="en-US" sz="2200" dirty="0"/>
          </a:p>
          <a:p>
            <a:pPr marL="214313" indent="-214313"/>
            <a:endParaRPr lang="en-US" sz="2400" dirty="0"/>
          </a:p>
          <a:p>
            <a:pPr lvl="0">
              <a:buBlip>
                <a:blip r:embed="rId3"/>
              </a:buBlip>
            </a:pPr>
            <a:endParaRPr lang="en-US" sz="2400" dirty="0" smtClean="0"/>
          </a:p>
          <a:p>
            <a:pPr lvl="0">
              <a:buBlip>
                <a:blip r:embed="rId3"/>
              </a:buBlip>
            </a:pPr>
            <a:endParaRPr lang="en-US" sz="2400" dirty="0"/>
          </a:p>
          <a:p>
            <a:pPr marL="0" lvl="0" indent="0">
              <a:buNone/>
            </a:pPr>
            <a:endParaRPr lang="en-US" sz="2400" dirty="0"/>
          </a:p>
        </p:txBody>
      </p:sp>
      <p:pic>
        <p:nvPicPr>
          <p:cNvPr id="7" name="Picture 2" descr="Image result for MSF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37394"/>
            <a:ext cx="1828799" cy="83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5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457200" y="304800"/>
            <a:ext cx="8229601" cy="1905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en-US" dirty="0" smtClean="0"/>
              <a:t>          Overview of Barriers to HealthCare</a:t>
            </a:r>
            <a:endParaRPr lang="en-US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304800" y="1903928"/>
            <a:ext cx="8686800" cy="406876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lvl="0" indent="0">
              <a:buNone/>
            </a:pPr>
            <a:endParaRPr lang="en-US" sz="2400" dirty="0"/>
          </a:p>
          <a:p>
            <a:pPr lvl="0">
              <a:buBlip>
                <a:blip r:embed="rId3"/>
              </a:buBlip>
            </a:pPr>
            <a:r>
              <a:rPr lang="en-US" sz="2400" dirty="0" smtClean="0"/>
              <a:t>Financial</a:t>
            </a:r>
          </a:p>
          <a:p>
            <a:pPr marL="0" lvl="0" indent="0">
              <a:buNone/>
            </a:pPr>
            <a:endParaRPr lang="en-US" sz="2400" dirty="0" smtClean="0"/>
          </a:p>
          <a:p>
            <a:pPr marL="0" lvl="0" indent="0">
              <a:buNone/>
            </a:pPr>
            <a:endParaRPr lang="en-US" sz="2400" dirty="0"/>
          </a:p>
          <a:p>
            <a:pPr lvl="0">
              <a:buBlip>
                <a:blip r:embed="rId3"/>
              </a:buBlip>
            </a:pPr>
            <a:r>
              <a:rPr lang="en-US" sz="2400" dirty="0" smtClean="0"/>
              <a:t>Language</a:t>
            </a:r>
          </a:p>
          <a:p>
            <a:pPr lvl="0">
              <a:buBlip>
                <a:blip r:embed="rId3"/>
              </a:buBlip>
            </a:pPr>
            <a:endParaRPr lang="en-US" sz="2400" dirty="0" smtClean="0"/>
          </a:p>
          <a:p>
            <a:pPr marL="0" lvl="0" indent="0">
              <a:buNone/>
            </a:pPr>
            <a:endParaRPr lang="en-US" sz="2400" dirty="0"/>
          </a:p>
          <a:p>
            <a:pPr lvl="0">
              <a:buBlip>
                <a:blip r:embed="rId3"/>
              </a:buBlip>
            </a:pPr>
            <a:r>
              <a:rPr lang="en-US" sz="2400" dirty="0" smtClean="0"/>
              <a:t>Health Literacy </a:t>
            </a:r>
          </a:p>
          <a:p>
            <a:pPr marL="0" lvl="0" indent="0">
              <a:buNone/>
            </a:pPr>
            <a:endParaRPr lang="en-US" sz="2400" dirty="0"/>
          </a:p>
          <a:p>
            <a:pPr lvl="0">
              <a:buBlip>
                <a:blip r:embed="rId3"/>
              </a:buBlip>
            </a:pPr>
            <a:endParaRPr lang="en-US" sz="2400" dirty="0"/>
          </a:p>
        </p:txBody>
      </p:sp>
      <p:pic>
        <p:nvPicPr>
          <p:cNvPr id="7" name="Picture 2" descr="Image result for MSF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37394"/>
            <a:ext cx="1828799" cy="83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472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457200" y="304800"/>
            <a:ext cx="8229601" cy="1905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en-US" dirty="0" smtClean="0"/>
              <a:t>          Overview of Barriers to HealthCare</a:t>
            </a:r>
            <a:endParaRPr lang="en-US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304800" y="1903928"/>
            <a:ext cx="8686800" cy="406876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lvl="0">
              <a:buBlip>
                <a:blip r:embed="rId3"/>
              </a:buBlip>
            </a:pPr>
            <a:endParaRPr lang="en-US" sz="2400" dirty="0" smtClean="0"/>
          </a:p>
          <a:p>
            <a:pPr lvl="0">
              <a:buBlip>
                <a:blip r:embed="rId3"/>
              </a:buBlip>
            </a:pPr>
            <a:r>
              <a:rPr lang="en-US" sz="2400" dirty="0" smtClean="0"/>
              <a:t>Stigma &amp; Discrimination</a:t>
            </a:r>
          </a:p>
          <a:p>
            <a:pPr marL="0" indent="0">
              <a:buClr>
                <a:srgbClr val="C00000"/>
              </a:buClr>
              <a:buNone/>
            </a:pPr>
            <a:endParaRPr lang="en-US" sz="2400" dirty="0" smtClean="0"/>
          </a:p>
          <a:p>
            <a:pPr marL="0" indent="0">
              <a:buClr>
                <a:srgbClr val="C00000"/>
              </a:buClr>
              <a:buNone/>
            </a:pPr>
            <a:endParaRPr lang="en-US" sz="2400" dirty="0" smtClean="0"/>
          </a:p>
          <a:p>
            <a:pPr>
              <a:buClr>
                <a:srgbClr val="C00000"/>
              </a:buClr>
              <a:buBlip>
                <a:blip r:embed="rId3"/>
              </a:buBlip>
            </a:pPr>
            <a:r>
              <a:rPr lang="en-US" sz="2400" dirty="0" smtClean="0"/>
              <a:t>Harassment </a:t>
            </a:r>
            <a:r>
              <a:rPr lang="en-US" sz="2400" dirty="0"/>
              <a:t>and </a:t>
            </a:r>
            <a:r>
              <a:rPr lang="en-US" sz="2400" dirty="0" smtClean="0"/>
              <a:t>extortion</a:t>
            </a:r>
          </a:p>
          <a:p>
            <a:pPr>
              <a:buClr>
                <a:srgbClr val="C00000"/>
              </a:buClr>
              <a:buBlip>
                <a:blip r:embed="rId3"/>
              </a:buBlip>
            </a:pPr>
            <a:endParaRPr lang="en-US" sz="2400" dirty="0" smtClean="0"/>
          </a:p>
          <a:p>
            <a:pPr marL="0" indent="0">
              <a:buClr>
                <a:srgbClr val="C00000"/>
              </a:buClr>
              <a:buNone/>
            </a:pPr>
            <a:endParaRPr lang="en-US" sz="2400" dirty="0"/>
          </a:p>
          <a:p>
            <a:pPr>
              <a:buClr>
                <a:srgbClr val="C00000"/>
              </a:buClr>
              <a:buBlip>
                <a:blip r:embed="rId3"/>
              </a:buBlip>
            </a:pPr>
            <a:r>
              <a:rPr lang="en-US" sz="2400" dirty="0"/>
              <a:t>Inconsistencies in implementation of health administration policies</a:t>
            </a:r>
          </a:p>
          <a:p>
            <a:pPr marL="0" indent="0">
              <a:buClr>
                <a:srgbClr val="C00000"/>
              </a:buClr>
              <a:buNone/>
            </a:pPr>
            <a:endParaRPr lang="en-US" sz="2400" dirty="0"/>
          </a:p>
          <a:p>
            <a:pPr lvl="0">
              <a:buBlip>
                <a:blip r:embed="rId3"/>
              </a:buBlip>
            </a:pPr>
            <a:endParaRPr lang="en-US" sz="2400" dirty="0" smtClean="0"/>
          </a:p>
          <a:p>
            <a:pPr lvl="0">
              <a:buBlip>
                <a:blip r:embed="rId3"/>
              </a:buBlip>
            </a:pPr>
            <a:endParaRPr lang="en-US" sz="2400" dirty="0"/>
          </a:p>
          <a:p>
            <a:pPr lvl="0">
              <a:buBlip>
                <a:blip r:embed="rId3"/>
              </a:buBlip>
            </a:pPr>
            <a:endParaRPr lang="en-US" sz="2400" dirty="0"/>
          </a:p>
          <a:p>
            <a:pPr lvl="0">
              <a:buBlip>
                <a:blip r:embed="rId3"/>
              </a:buBlip>
            </a:pPr>
            <a:endParaRPr lang="en-US" sz="2400" dirty="0"/>
          </a:p>
        </p:txBody>
      </p:sp>
      <p:pic>
        <p:nvPicPr>
          <p:cNvPr id="7" name="Picture 2" descr="Image result for MSF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37394"/>
            <a:ext cx="1828799" cy="83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388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199" y="274638"/>
            <a:ext cx="6324601" cy="1173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Inconsistencies in Health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/>
          </a:p>
          <a:p>
            <a:pPr algn="just">
              <a:buClr>
                <a:srgbClr val="C00000"/>
              </a:buClr>
              <a:buBlip>
                <a:blip r:embed="rId2"/>
              </a:buBlip>
            </a:pPr>
            <a:r>
              <a:rPr lang="en-GB" b="1" dirty="0" smtClean="0">
                <a:solidFill>
                  <a:srgbClr val="FF212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Treatment of Emergency Cases</a:t>
            </a:r>
            <a:endParaRPr lang="en-GB" dirty="0" smtClean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Clr>
                <a:srgbClr val="C00000"/>
              </a:buClr>
              <a:buBlip>
                <a:blip r:embed="rId2"/>
              </a:buBlip>
            </a:pPr>
            <a:endParaRPr lang="en-US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Clr>
                <a:srgbClr val="C00000"/>
              </a:buClr>
              <a:buBlip>
                <a:blip r:embed="rId2"/>
              </a:buBlip>
            </a:pPr>
            <a:r>
              <a:rPr lang="en-GB" b="1" dirty="0" smtClean="0">
                <a:solidFill>
                  <a:srgbClr val="FF212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Pharmacy Memo:</a:t>
            </a:r>
            <a:r>
              <a:rPr lang="en-US" dirty="0" smtClean="0">
                <a:solidFill>
                  <a:srgbClr val="FF212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Guidelines in providing medications in MOH Facilities. Medications only provided for the duration of 5 days for Non-communicable diseases, exemption for UNHCR card holders, foreigners in detention/prison, pregnant </a:t>
            </a:r>
            <a:r>
              <a:rPr lang="en-US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women </a:t>
            </a:r>
            <a:r>
              <a:rPr lang="en-US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(excluding supplements</a:t>
            </a:r>
            <a:r>
              <a:rPr lang="en-US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).</a:t>
            </a:r>
          </a:p>
          <a:p>
            <a:pPr marL="0" indent="0" algn="just">
              <a:buClr>
                <a:srgbClr val="C00000"/>
              </a:buClr>
              <a:buNone/>
            </a:pPr>
            <a:endParaRPr lang="en-US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Clr>
                <a:srgbClr val="C00000"/>
              </a:buClr>
              <a:buBlip>
                <a:blip r:embed="rId2"/>
              </a:buBlip>
            </a:pPr>
            <a:r>
              <a:rPr lang="en-GB" b="1" dirty="0" smtClean="0">
                <a:solidFill>
                  <a:srgbClr val="FF212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Infectious Diseases: </a:t>
            </a:r>
            <a:r>
              <a:rPr lang="en-US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Medical fee exempted for foreigners diagnosed with infectious diseases- (first line drugs only).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2" descr="Image result for MSF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1"/>
            <a:ext cx="1828799" cy="83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74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199" y="274638"/>
            <a:ext cx="6324601" cy="1173162"/>
          </a:xfrm>
        </p:spPr>
        <p:txBody>
          <a:bodyPr>
            <a:normAutofit/>
          </a:bodyPr>
          <a:lstStyle/>
          <a:p>
            <a:r>
              <a:rPr lang="en-US" dirty="0" smtClean="0"/>
              <a:t>Factors that affect Health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Barriers to Healthcare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Overcrowding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Food insecurity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Incomplete water and sanitation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Poverty</a:t>
            </a:r>
            <a:r>
              <a:rPr lang="en-US" sz="2400" baseline="30000" dirty="0" smtClean="0"/>
              <a:t>1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Mental health/Physical health illness</a:t>
            </a:r>
            <a:r>
              <a:rPr lang="en-US" sz="2400" baseline="30000" dirty="0" smtClean="0"/>
              <a:t>3,4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Work conditions 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Stress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2" descr="Image result for MSF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1"/>
            <a:ext cx="1828799" cy="83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194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199" y="274638"/>
            <a:ext cx="6324601" cy="1173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Health Burden among Refugees </a:t>
            </a:r>
            <a:r>
              <a:rPr lang="en-US" dirty="0"/>
              <a:t>&amp;</a:t>
            </a:r>
            <a:r>
              <a:rPr lang="en-US" dirty="0" smtClean="0"/>
              <a:t> Asylum Seekers</a:t>
            </a:r>
            <a:r>
              <a:rPr lang="en-US" baseline="30000" dirty="0" smtClean="0"/>
              <a:t>1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C</a:t>
            </a:r>
            <a:r>
              <a:rPr lang="en-US" sz="2400" dirty="0" smtClean="0"/>
              <a:t>ommunicable diseases; TB, HIV, Hepatitis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/>
              <a:t>M</a:t>
            </a:r>
            <a:r>
              <a:rPr lang="en-US" sz="2400" dirty="0" smtClean="0"/>
              <a:t>aternal </a:t>
            </a:r>
            <a:r>
              <a:rPr lang="en-US" sz="2400" dirty="0"/>
              <a:t>and child health related </a:t>
            </a:r>
            <a:r>
              <a:rPr lang="en-US" sz="2400" dirty="0" smtClean="0"/>
              <a:t>conditions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 smtClean="0"/>
              <a:t>Malnutrition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Psychosocial </a:t>
            </a:r>
            <a:r>
              <a:rPr lang="en-US" sz="2400" dirty="0"/>
              <a:t>or mental health </a:t>
            </a:r>
            <a:r>
              <a:rPr lang="en-US" sz="2400" dirty="0" smtClean="0"/>
              <a:t>disorders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N</a:t>
            </a:r>
            <a:r>
              <a:rPr lang="en-US" sz="2400" dirty="0" smtClean="0"/>
              <a:t>on-communicable </a:t>
            </a:r>
            <a:r>
              <a:rPr lang="en-US" sz="2400" dirty="0"/>
              <a:t>diseases including diabetes, </a:t>
            </a:r>
            <a:r>
              <a:rPr lang="en-US" sz="2400" dirty="0" smtClean="0"/>
              <a:t>hypertension, cardiovascular </a:t>
            </a:r>
            <a:r>
              <a:rPr lang="en-US" sz="2400" dirty="0"/>
              <a:t>disease and end-stage renal </a:t>
            </a:r>
            <a:r>
              <a:rPr lang="en-US" sz="2400" dirty="0" smtClean="0"/>
              <a:t>disease</a:t>
            </a:r>
          </a:p>
          <a:p>
            <a:pPr>
              <a:lnSpc>
                <a:spcPct val="150000"/>
              </a:lnSpc>
            </a:pPr>
            <a:endParaRPr lang="en-US" sz="2400" dirty="0"/>
          </a:p>
          <a:p>
            <a:endParaRPr lang="en-US" dirty="0"/>
          </a:p>
        </p:txBody>
      </p:sp>
      <p:pic>
        <p:nvPicPr>
          <p:cNvPr id="4" name="Picture 2" descr="Image result for MSF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1"/>
            <a:ext cx="1828799" cy="83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35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199" y="274638"/>
            <a:ext cx="6324601" cy="1173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Health and Access to Health in IDCs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Overcrowding; skin disease, </a:t>
            </a:r>
            <a:r>
              <a:rPr lang="en-US" dirty="0" err="1" smtClean="0"/>
              <a:t>diarrhoeal</a:t>
            </a:r>
            <a:r>
              <a:rPr lang="en-US" dirty="0" smtClean="0"/>
              <a:t> disease, TB</a:t>
            </a:r>
          </a:p>
          <a:p>
            <a:endParaRPr lang="en-US" dirty="0"/>
          </a:p>
          <a:p>
            <a:r>
              <a:rPr lang="en-US" dirty="0" smtClean="0"/>
              <a:t>Children; risk of sexual violence, neglect</a:t>
            </a:r>
          </a:p>
          <a:p>
            <a:endParaRPr lang="en-US" dirty="0"/>
          </a:p>
          <a:p>
            <a:r>
              <a:rPr lang="en-US" dirty="0" smtClean="0"/>
              <a:t>Solitary Isolation;</a:t>
            </a:r>
            <a:r>
              <a:rPr lang="en-US" dirty="0"/>
              <a:t> </a:t>
            </a:r>
            <a:r>
              <a:rPr lang="en-US" dirty="0" smtClean="0"/>
              <a:t>Mental Health, TB, HIV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2" descr="Image result for MSF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1"/>
            <a:ext cx="1828799" cy="83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296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199" y="274638"/>
            <a:ext cx="6324601" cy="1173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Impact of Barriers on Healthcare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Delay in seeking treatment leads to poorer health and treatment outcomes</a:t>
            </a:r>
            <a:r>
              <a:rPr lang="en-US" sz="2400" baseline="30000" dirty="0" smtClean="0"/>
              <a:t>1</a:t>
            </a:r>
            <a:endParaRPr lang="en-US" sz="2400" baseline="30000" dirty="0"/>
          </a:p>
          <a:p>
            <a:pPr>
              <a:lnSpc>
                <a:spcPct val="150000"/>
              </a:lnSpc>
            </a:pPr>
            <a:r>
              <a:rPr lang="en-US" sz="2400" dirty="0" smtClean="0"/>
              <a:t>Poor adherence to ANC and</a:t>
            </a:r>
            <a:r>
              <a:rPr lang="en-US" sz="2400" dirty="0"/>
              <a:t> </a:t>
            </a:r>
            <a:r>
              <a:rPr lang="en-US" sz="2400" dirty="0" smtClean="0"/>
              <a:t>increase in unsupervised home deliveries</a:t>
            </a:r>
            <a:r>
              <a:rPr lang="en-US" sz="2400" baseline="30000" dirty="0" smtClean="0"/>
              <a:t>1</a:t>
            </a:r>
            <a:endParaRPr lang="en-US" sz="2400" baseline="30000" dirty="0"/>
          </a:p>
          <a:p>
            <a:pPr>
              <a:lnSpc>
                <a:spcPct val="150000"/>
              </a:lnSpc>
            </a:pPr>
            <a:r>
              <a:rPr lang="en-US" sz="2400" dirty="0" smtClean="0"/>
              <a:t>Poor control of spread of infectious diseases, including TB</a:t>
            </a:r>
            <a:r>
              <a:rPr lang="en-US" sz="2400" baseline="30000" dirty="0" smtClean="0"/>
              <a:t>3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Poor control of chronic conditions lead to increased morbidity and mortality (stroke, IHD, death)</a:t>
            </a:r>
            <a:r>
              <a:rPr lang="en-US" sz="2400" baseline="30000" dirty="0" smtClean="0"/>
              <a:t>4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2" descr="Image result for MSF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1"/>
            <a:ext cx="1828799" cy="83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33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Case Studies: Case 1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534400" cy="435344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dirty="0" smtClean="0"/>
          </a:p>
          <a:p>
            <a:pPr>
              <a:buBlip>
                <a:blip r:embed="rId3"/>
              </a:buBlip>
            </a:pPr>
            <a:r>
              <a:rPr lang="en-US" sz="2400" dirty="0" smtClean="0"/>
              <a:t>27 </a:t>
            </a:r>
            <a:r>
              <a:rPr lang="en-US" sz="2400" dirty="0"/>
              <a:t>year old man, presents to ED with cough, fever, night </a:t>
            </a:r>
            <a:r>
              <a:rPr lang="en-US" sz="2400" dirty="0" smtClean="0"/>
              <a:t>sweats</a:t>
            </a:r>
          </a:p>
          <a:p>
            <a:pPr>
              <a:buBlip>
                <a:blip r:embed="rId3"/>
              </a:buBlip>
            </a:pPr>
            <a:r>
              <a:rPr lang="en-US" sz="2400" dirty="0" smtClean="0"/>
              <a:t>Diagnosed </a:t>
            </a:r>
            <a:r>
              <a:rPr lang="en-US" sz="2400" dirty="0"/>
              <a:t>with TB. RVD screening also shows him to be HIV positive. </a:t>
            </a:r>
          </a:p>
          <a:p>
            <a:pPr>
              <a:buBlip>
                <a:blip r:embed="rId3"/>
              </a:buBlip>
            </a:pPr>
            <a:r>
              <a:rPr lang="en-US" sz="2400" dirty="0"/>
              <a:t>Patient was started on Anti TB medications, but not on HIV medications. Unsure if this was due to a clinical </a:t>
            </a:r>
            <a:r>
              <a:rPr lang="en-US" sz="2400" dirty="0" smtClean="0"/>
              <a:t>indication</a:t>
            </a:r>
            <a:endParaRPr lang="en-US" sz="2400" dirty="0"/>
          </a:p>
          <a:p>
            <a:pPr>
              <a:buBlip>
                <a:blip r:embed="rId3"/>
              </a:buBlip>
            </a:pPr>
            <a:r>
              <a:rPr lang="en-US" sz="2400" dirty="0"/>
              <a:t>Patient was warded for 2 days and discharged to IDC care</a:t>
            </a:r>
          </a:p>
          <a:p>
            <a:pPr>
              <a:buBlip>
                <a:blip r:embed="rId3"/>
              </a:buBlip>
            </a:pPr>
            <a:r>
              <a:rPr lang="en-US" sz="2400" dirty="0"/>
              <a:t>Within 48 hours, </a:t>
            </a:r>
            <a:r>
              <a:rPr lang="en-US" sz="2400" dirty="0" smtClean="0"/>
              <a:t>had a large bout of </a:t>
            </a:r>
            <a:r>
              <a:rPr lang="en-US" sz="2400" dirty="0" err="1"/>
              <a:t>haematemesis</a:t>
            </a:r>
            <a:r>
              <a:rPr lang="en-US" sz="2400" dirty="0"/>
              <a:t>, and died</a:t>
            </a:r>
          </a:p>
          <a:p>
            <a:pPr algn="just">
              <a:buClr>
                <a:srgbClr val="C00000"/>
              </a:buClr>
              <a:buBlip>
                <a:blip r:embed="rId3"/>
              </a:buBlip>
            </a:pPr>
            <a:endParaRPr lang="en-US" sz="2400" dirty="0"/>
          </a:p>
        </p:txBody>
      </p:sp>
      <p:pic>
        <p:nvPicPr>
          <p:cNvPr id="4" name="Shape 97" descr="Image result for MSF log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62800" y="5638799"/>
            <a:ext cx="1676400" cy="62968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0" y="6330434"/>
            <a:ext cx="9144000" cy="293132"/>
          </a:xfrm>
          <a:prstGeom prst="rect">
            <a:avLst/>
          </a:prstGeom>
          <a:solidFill>
            <a:srgbClr val="FF212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60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Case Studies: Case 2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534400" cy="4353440"/>
          </a:xfrm>
        </p:spPr>
        <p:txBody>
          <a:bodyPr>
            <a:noAutofit/>
          </a:bodyPr>
          <a:lstStyle/>
          <a:p>
            <a:pPr>
              <a:buBlip>
                <a:blip r:embed="rId3"/>
              </a:buBlip>
            </a:pPr>
            <a:endParaRPr lang="en-US" sz="2400" dirty="0" smtClean="0"/>
          </a:p>
          <a:p>
            <a:pPr>
              <a:buBlip>
                <a:blip r:embed="rId3"/>
              </a:buBlip>
            </a:pPr>
            <a:r>
              <a:rPr lang="en-US" sz="2400" dirty="0" smtClean="0"/>
              <a:t>35 </a:t>
            </a:r>
            <a:r>
              <a:rPr lang="en-US" sz="2400" dirty="0"/>
              <a:t>year old man, presented with abdominal distension and </a:t>
            </a:r>
            <a:r>
              <a:rPr lang="en-US" sz="2400" dirty="0" smtClean="0"/>
              <a:t>jaundice</a:t>
            </a:r>
          </a:p>
          <a:p>
            <a:pPr>
              <a:buBlip>
                <a:blip r:embed="rId3"/>
              </a:buBlip>
            </a:pPr>
            <a:endParaRPr lang="en-US" sz="2400" dirty="0" smtClean="0"/>
          </a:p>
          <a:p>
            <a:pPr>
              <a:buBlip>
                <a:blip r:embed="rId3"/>
              </a:buBlip>
            </a:pPr>
            <a:r>
              <a:rPr lang="en-US" sz="2400" dirty="0" smtClean="0"/>
              <a:t>Diagnosed </a:t>
            </a:r>
            <a:r>
              <a:rPr lang="en-US" sz="2400" dirty="0"/>
              <a:t>with hepatitis B and recommended for </a:t>
            </a:r>
            <a:r>
              <a:rPr lang="en-US" sz="2400" dirty="0" smtClean="0"/>
              <a:t>treatment</a:t>
            </a:r>
          </a:p>
          <a:p>
            <a:pPr>
              <a:buBlip>
                <a:blip r:embed="rId3"/>
              </a:buBlip>
            </a:pPr>
            <a:endParaRPr lang="en-US" sz="2400" dirty="0" smtClean="0"/>
          </a:p>
          <a:p>
            <a:pPr>
              <a:buBlip>
                <a:blip r:embed="rId3"/>
              </a:buBlip>
            </a:pPr>
            <a:r>
              <a:rPr lang="en-US" sz="2400" dirty="0" smtClean="0"/>
              <a:t>Denied </a:t>
            </a:r>
            <a:r>
              <a:rPr lang="en-US" sz="2400" dirty="0"/>
              <a:t>treatment at public hospital despite payment promised, repeatedly asked to seek care at private </a:t>
            </a:r>
            <a:r>
              <a:rPr lang="en-US" sz="2400" dirty="0" smtClean="0"/>
              <a:t>hospital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algn="just">
              <a:buClr>
                <a:srgbClr val="C00000"/>
              </a:buClr>
              <a:buBlip>
                <a:blip r:embed="rId3"/>
              </a:buBlip>
            </a:pPr>
            <a:endParaRPr lang="en-US" sz="2400" dirty="0"/>
          </a:p>
        </p:txBody>
      </p:sp>
      <p:pic>
        <p:nvPicPr>
          <p:cNvPr id="4" name="Shape 97" descr="Image result for MSF log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62800" y="5638799"/>
            <a:ext cx="1676400" cy="62968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0" y="6330434"/>
            <a:ext cx="9144000" cy="293132"/>
          </a:xfrm>
          <a:prstGeom prst="rect">
            <a:avLst/>
          </a:prstGeom>
          <a:solidFill>
            <a:srgbClr val="FF212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78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Case Studies: Case </a:t>
            </a:r>
            <a:r>
              <a:rPr lang="en-US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534400" cy="4353440"/>
          </a:xfrm>
        </p:spPr>
        <p:txBody>
          <a:bodyPr>
            <a:noAutofit/>
          </a:bodyPr>
          <a:lstStyle/>
          <a:p>
            <a:pPr>
              <a:buBlip>
                <a:blip r:embed="rId3"/>
              </a:buBlip>
            </a:pPr>
            <a:endParaRPr lang="en-US" sz="2400" dirty="0" smtClean="0"/>
          </a:p>
          <a:p>
            <a:pPr>
              <a:buBlip>
                <a:blip r:embed="rId3"/>
              </a:buBlip>
            </a:pPr>
            <a:r>
              <a:rPr lang="en-US" sz="2400" dirty="0" smtClean="0"/>
              <a:t>20 </a:t>
            </a:r>
            <a:r>
              <a:rPr lang="en-US" sz="2400" dirty="0"/>
              <a:t>year old </a:t>
            </a:r>
            <a:r>
              <a:rPr lang="en-US" sz="2400" dirty="0" smtClean="0"/>
              <a:t>man</a:t>
            </a:r>
          </a:p>
          <a:p>
            <a:pPr>
              <a:buBlip>
                <a:blip r:embed="rId3"/>
              </a:buBlip>
            </a:pPr>
            <a:r>
              <a:rPr lang="en-US" sz="2400" dirty="0" smtClean="0"/>
              <a:t>Fall </a:t>
            </a:r>
            <a:r>
              <a:rPr lang="en-US" sz="2400" dirty="0"/>
              <a:t>from height at </a:t>
            </a:r>
            <a:r>
              <a:rPr lang="en-US" sz="2400" dirty="0" smtClean="0"/>
              <a:t>workplace</a:t>
            </a:r>
          </a:p>
          <a:p>
            <a:pPr>
              <a:buBlip>
                <a:blip r:embed="rId3"/>
              </a:buBlip>
            </a:pPr>
            <a:r>
              <a:rPr lang="en-US" sz="2400" dirty="0" smtClean="0"/>
              <a:t>Attended </a:t>
            </a:r>
            <a:r>
              <a:rPr lang="en-US" sz="2400" dirty="0"/>
              <a:t>ED of Government Hospital </a:t>
            </a:r>
            <a:endParaRPr lang="en-US" sz="2400" dirty="0" smtClean="0"/>
          </a:p>
          <a:p>
            <a:pPr>
              <a:buBlip>
                <a:blip r:embed="rId3"/>
              </a:buBlip>
            </a:pPr>
            <a:r>
              <a:rPr lang="en-US" sz="2400" dirty="0" smtClean="0"/>
              <a:t>CT </a:t>
            </a:r>
            <a:r>
              <a:rPr lang="en-US" sz="2400" dirty="0"/>
              <a:t>scan done, diagnosed with </a:t>
            </a:r>
            <a:r>
              <a:rPr lang="en-US" sz="2400" dirty="0" smtClean="0"/>
              <a:t>EDH</a:t>
            </a:r>
          </a:p>
          <a:p>
            <a:pPr>
              <a:buBlip>
                <a:blip r:embed="rId3"/>
              </a:buBlip>
            </a:pPr>
            <a:r>
              <a:rPr lang="en-US" sz="2400" dirty="0" smtClean="0"/>
              <a:t>Wife </a:t>
            </a:r>
            <a:r>
              <a:rPr lang="en-US" sz="2400" dirty="0"/>
              <a:t>was not able to pay deposit, asked to sign AOR</a:t>
            </a:r>
          </a:p>
          <a:p>
            <a:pPr>
              <a:lnSpc>
                <a:spcPct val="150000"/>
              </a:lnSpc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>
              <a:buBlip>
                <a:blip r:embed="rId3"/>
              </a:buBlip>
            </a:pPr>
            <a:endParaRPr lang="en-US" sz="2400" dirty="0" smtClean="0"/>
          </a:p>
          <a:p>
            <a:pPr algn="just">
              <a:buClr>
                <a:srgbClr val="C00000"/>
              </a:buClr>
              <a:buBlip>
                <a:blip r:embed="rId3"/>
              </a:buBlip>
            </a:pPr>
            <a:endParaRPr lang="en-US" sz="2400" dirty="0"/>
          </a:p>
        </p:txBody>
      </p:sp>
      <p:pic>
        <p:nvPicPr>
          <p:cNvPr id="4" name="Shape 97" descr="Image result for MSF log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62800" y="5638799"/>
            <a:ext cx="1676400" cy="62968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0" y="6330434"/>
            <a:ext cx="9144000" cy="293132"/>
          </a:xfrm>
          <a:prstGeom prst="rect">
            <a:avLst/>
          </a:prstGeom>
          <a:solidFill>
            <a:srgbClr val="FF212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57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Case Studies: Case 4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534400" cy="4353440"/>
          </a:xfrm>
        </p:spPr>
        <p:txBody>
          <a:bodyPr>
            <a:noAutofit/>
          </a:bodyPr>
          <a:lstStyle/>
          <a:p>
            <a:pPr>
              <a:buBlip>
                <a:blip r:embed="rId3"/>
              </a:buBlip>
            </a:pPr>
            <a:endParaRPr lang="en-US" sz="2400" dirty="0" smtClean="0"/>
          </a:p>
          <a:p>
            <a:pPr>
              <a:buBlip>
                <a:blip r:embed="rId3"/>
              </a:buBlip>
            </a:pPr>
            <a:r>
              <a:rPr lang="en-US" sz="2400" dirty="0" smtClean="0"/>
              <a:t>27 </a:t>
            </a:r>
            <a:r>
              <a:rPr lang="en-US" sz="2400" dirty="0"/>
              <a:t>year old man, asylum </a:t>
            </a:r>
            <a:r>
              <a:rPr lang="en-US" sz="2400" dirty="0" smtClean="0"/>
              <a:t>seeker</a:t>
            </a:r>
          </a:p>
          <a:p>
            <a:pPr marL="0" indent="0">
              <a:buNone/>
            </a:pPr>
            <a:endParaRPr lang="en-US" sz="2400" dirty="0" smtClean="0"/>
          </a:p>
          <a:p>
            <a:pPr>
              <a:buBlip>
                <a:blip r:embed="rId3"/>
              </a:buBlip>
            </a:pPr>
            <a:r>
              <a:rPr lang="en-US" sz="2400" dirty="0" smtClean="0"/>
              <a:t>Diagnosed </a:t>
            </a:r>
            <a:r>
              <a:rPr lang="en-US" sz="2400" dirty="0"/>
              <a:t>with Tuberculosis 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>
              <a:buBlip>
                <a:blip r:embed="rId3"/>
              </a:buBlip>
            </a:pPr>
            <a:r>
              <a:rPr lang="en-US" sz="2400" dirty="0" smtClean="0"/>
              <a:t>Treated </a:t>
            </a:r>
            <a:r>
              <a:rPr lang="en-US" sz="2400" dirty="0"/>
              <a:t>with DOTS at nearby KK 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>
              <a:buBlip>
                <a:blip r:embed="rId3"/>
              </a:buBlip>
            </a:pPr>
            <a:r>
              <a:rPr lang="en-US" sz="2400" dirty="0" smtClean="0"/>
              <a:t>Travelled </a:t>
            </a:r>
            <a:r>
              <a:rPr lang="en-US" sz="2400" dirty="0"/>
              <a:t>to KK with his bike </a:t>
            </a:r>
            <a:r>
              <a:rPr lang="en-US" sz="2400" dirty="0" smtClean="0"/>
              <a:t>daily</a:t>
            </a:r>
          </a:p>
          <a:p>
            <a:pPr>
              <a:buBlip>
                <a:blip r:embed="rId3"/>
              </a:buBlip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>
              <a:buBlip>
                <a:blip r:embed="rId3"/>
              </a:buBlip>
            </a:pPr>
            <a:endParaRPr lang="en-US" sz="2400" dirty="0" smtClean="0"/>
          </a:p>
          <a:p>
            <a:pPr algn="just">
              <a:buClr>
                <a:srgbClr val="C00000"/>
              </a:buClr>
              <a:buBlip>
                <a:blip r:embed="rId3"/>
              </a:buBlip>
            </a:pPr>
            <a:endParaRPr lang="en-US" sz="2400" dirty="0"/>
          </a:p>
        </p:txBody>
      </p:sp>
      <p:pic>
        <p:nvPicPr>
          <p:cNvPr id="4" name="Shape 97" descr="Image result for MSF log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62800" y="5638799"/>
            <a:ext cx="1676400" cy="62968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0" y="6330434"/>
            <a:ext cx="9144000" cy="293132"/>
          </a:xfrm>
          <a:prstGeom prst="rect">
            <a:avLst/>
          </a:prstGeom>
          <a:solidFill>
            <a:srgbClr val="FF212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07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199" y="274638"/>
            <a:ext cx="6324601" cy="1173162"/>
          </a:xfrm>
        </p:spPr>
        <p:txBody>
          <a:bodyPr>
            <a:normAutofit/>
          </a:bodyPr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500" dirty="0"/>
          </a:p>
          <a:p>
            <a:r>
              <a:rPr lang="en-US" sz="2500" dirty="0" smtClean="0"/>
              <a:t>Reducing barriers to access will improve health outcomes for an already vulnerable population</a:t>
            </a:r>
          </a:p>
          <a:p>
            <a:endParaRPr lang="en-US" sz="2500" dirty="0" smtClean="0"/>
          </a:p>
          <a:p>
            <a:r>
              <a:rPr lang="en-US" sz="2500" dirty="0" smtClean="0"/>
              <a:t>Reducing barriers to access will reduce morbidity which will result in a reduced burden on the Malaysian healthcare </a:t>
            </a:r>
            <a:r>
              <a:rPr lang="en-US" sz="2500" dirty="0" smtClean="0"/>
              <a:t>system</a:t>
            </a:r>
          </a:p>
          <a:p>
            <a:endParaRPr lang="en-US" sz="2500" dirty="0" smtClean="0"/>
          </a:p>
          <a:p>
            <a:endParaRPr lang="en-US" dirty="0"/>
          </a:p>
        </p:txBody>
      </p:sp>
      <p:pic>
        <p:nvPicPr>
          <p:cNvPr id="4" name="Picture 2" descr="Image result for MSF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1"/>
            <a:ext cx="1828799" cy="83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545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199" y="274638"/>
            <a:ext cx="6324601" cy="1173162"/>
          </a:xfrm>
        </p:spPr>
        <p:txBody>
          <a:bodyPr>
            <a:normAutofit/>
          </a:bodyPr>
          <a:lstStyle/>
          <a:p>
            <a:r>
              <a:rPr lang="en-US" dirty="0" smtClean="0"/>
              <a:t>The Way Forward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500" dirty="0"/>
          </a:p>
          <a:p>
            <a:r>
              <a:rPr lang="en-US" sz="2500" dirty="0" smtClean="0"/>
              <a:t>Remove the risk of reporting to the Immigration from healthcare facilities</a:t>
            </a:r>
            <a:endParaRPr lang="en-US" sz="2500" dirty="0"/>
          </a:p>
          <a:p>
            <a:endParaRPr lang="en-US" sz="2500" dirty="0" smtClean="0"/>
          </a:p>
          <a:p>
            <a:r>
              <a:rPr lang="en-US" sz="2500" dirty="0" smtClean="0"/>
              <a:t>Work Rights</a:t>
            </a:r>
            <a:endParaRPr lang="en-US" sz="2500" dirty="0" smtClean="0"/>
          </a:p>
          <a:p>
            <a:endParaRPr lang="en-US" sz="2500" dirty="0"/>
          </a:p>
          <a:p>
            <a:r>
              <a:rPr lang="en-US" sz="2500" dirty="0" smtClean="0"/>
              <a:t>Legal rights and consequences to denial of healthcare</a:t>
            </a:r>
          </a:p>
          <a:p>
            <a:endParaRPr lang="en-US" sz="2500" dirty="0"/>
          </a:p>
          <a:p>
            <a:r>
              <a:rPr lang="en-US" sz="2500" dirty="0" smtClean="0"/>
              <a:t>Language assistance</a:t>
            </a:r>
          </a:p>
          <a:p>
            <a:endParaRPr lang="en-US" sz="2500" dirty="0"/>
          </a:p>
          <a:p>
            <a:endParaRPr lang="en-US" sz="2500" dirty="0" smtClean="0"/>
          </a:p>
          <a:p>
            <a:endParaRPr lang="en-US" sz="2500" dirty="0" smtClean="0"/>
          </a:p>
          <a:p>
            <a:endParaRPr lang="en-US" sz="2500" dirty="0" smtClean="0"/>
          </a:p>
          <a:p>
            <a:endParaRPr lang="en-US" dirty="0"/>
          </a:p>
        </p:txBody>
      </p:sp>
      <p:pic>
        <p:nvPicPr>
          <p:cNvPr id="4" name="Picture 2" descr="Image result for MSF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1"/>
            <a:ext cx="1828799" cy="83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38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199" y="274638"/>
            <a:ext cx="6324601" cy="1173162"/>
          </a:xfrm>
        </p:spPr>
        <p:txBody>
          <a:bodyPr>
            <a:normAutofit/>
          </a:bodyPr>
          <a:lstStyle/>
          <a:p>
            <a:r>
              <a:rPr lang="en-US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The health needs and access barriers among refugees and asylum-seekers in Malaysia: a qualitative study  </a:t>
            </a:r>
            <a:r>
              <a:rPr lang="en-US" dirty="0" err="1" smtClean="0"/>
              <a:t>Chuah</a:t>
            </a:r>
            <a:r>
              <a:rPr lang="en-US" dirty="0" smtClean="0"/>
              <a:t>, F, Tan, S, Yeo, J, </a:t>
            </a:r>
            <a:r>
              <a:rPr lang="en-US" dirty="0" err="1" smtClean="0"/>
              <a:t>Legido</a:t>
            </a:r>
            <a:r>
              <a:rPr lang="en-US" dirty="0" smtClean="0"/>
              <a:t>-Quigley, </a:t>
            </a:r>
            <a:r>
              <a:rPr lang="en-US" b="1" dirty="0" smtClean="0"/>
              <a:t>International Journal of Equity in           	Health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health burden among patients at refugee clinics in the </a:t>
            </a:r>
            <a:r>
              <a:rPr lang="en-US" dirty="0" err="1" smtClean="0"/>
              <a:t>Klang</a:t>
            </a:r>
            <a:r>
              <a:rPr lang="en-US" dirty="0" smtClean="0"/>
              <a:t> Valley</a:t>
            </a:r>
          </a:p>
          <a:p>
            <a:pPr marL="0" indent="0">
              <a:buNone/>
            </a:pPr>
            <a:r>
              <a:rPr lang="en-US" dirty="0" smtClean="0"/>
              <a:t>          Kim, R, Mukherjee, T, Pillai V [Prelim data]</a:t>
            </a:r>
          </a:p>
          <a:p>
            <a:pPr marL="514350" indent="-514350">
              <a:buAutoNum type="arabicPeriod" startAt="3"/>
            </a:pPr>
            <a:r>
              <a:rPr lang="en-US" dirty="0" smtClean="0"/>
              <a:t>Nutritional </a:t>
            </a:r>
            <a:r>
              <a:rPr lang="en-US" dirty="0"/>
              <a:t>status of </a:t>
            </a:r>
            <a:r>
              <a:rPr lang="en-US" dirty="0" err="1"/>
              <a:t>Rohingya</a:t>
            </a:r>
            <a:r>
              <a:rPr lang="en-US" dirty="0"/>
              <a:t> children in Kuala Lumpur. </a:t>
            </a:r>
            <a:r>
              <a:rPr lang="en-US" dirty="0" smtClean="0"/>
              <a:t>Malaysian</a:t>
            </a:r>
          </a:p>
          <a:p>
            <a:pPr marL="0" indent="0">
              <a:buNone/>
            </a:pPr>
            <a:r>
              <a:rPr lang="en-US" dirty="0" smtClean="0"/>
              <a:t>          </a:t>
            </a:r>
            <a:r>
              <a:rPr lang="en-US" dirty="0" err="1" smtClean="0"/>
              <a:t>Teng</a:t>
            </a:r>
            <a:r>
              <a:rPr lang="en-US" dirty="0" smtClean="0"/>
              <a:t> TS, </a:t>
            </a:r>
            <a:r>
              <a:rPr lang="en-US" b="1" dirty="0" smtClean="0"/>
              <a:t>Journal </a:t>
            </a:r>
            <a:r>
              <a:rPr lang="en-US" b="1" dirty="0"/>
              <a:t>of Medicine and Health </a:t>
            </a:r>
            <a:r>
              <a:rPr lang="en-US" b="1" dirty="0" smtClean="0"/>
              <a:t>Sciences</a:t>
            </a:r>
            <a:r>
              <a:rPr lang="en-US" dirty="0" smtClean="0"/>
              <a:t>.</a:t>
            </a:r>
            <a:endParaRPr lang="en-US" dirty="0"/>
          </a:p>
          <a:p>
            <a:pPr marL="514350" indent="-514350">
              <a:buAutoNum type="arabicPeriod" startAt="4"/>
            </a:pPr>
            <a:r>
              <a:rPr lang="en-US" dirty="0" smtClean="0"/>
              <a:t>Myanmar’s </a:t>
            </a:r>
            <a:r>
              <a:rPr lang="en-US" dirty="0" err="1"/>
              <a:t>Rohingya</a:t>
            </a:r>
            <a:r>
              <a:rPr lang="en-US" dirty="0"/>
              <a:t> Refugees in Malaysia: Education </a:t>
            </a:r>
            <a:r>
              <a:rPr lang="en-US" dirty="0" smtClean="0"/>
              <a:t>and the </a:t>
            </a:r>
            <a:r>
              <a:rPr lang="en-US" dirty="0"/>
              <a:t>Way Forward.  </a:t>
            </a:r>
            <a:r>
              <a:rPr lang="en-US" dirty="0" smtClean="0"/>
              <a:t>    	</a:t>
            </a:r>
            <a:r>
              <a:rPr lang="en-US" dirty="0" err="1" smtClean="0"/>
              <a:t>Letchamanan</a:t>
            </a:r>
            <a:r>
              <a:rPr lang="en-US" dirty="0" smtClean="0"/>
              <a:t> </a:t>
            </a:r>
            <a:r>
              <a:rPr lang="en-US" dirty="0"/>
              <a:t>H. </a:t>
            </a:r>
            <a:r>
              <a:rPr lang="en-US" dirty="0" smtClean="0"/>
              <a:t>  </a:t>
            </a:r>
            <a:r>
              <a:rPr lang="en-US" b="1" dirty="0" smtClean="0"/>
              <a:t>Journal </a:t>
            </a:r>
            <a:r>
              <a:rPr lang="en-US" b="1" dirty="0"/>
              <a:t>of International and Comparative Education</a:t>
            </a:r>
            <a:r>
              <a:rPr lang="en-US" b="1" dirty="0" smtClean="0"/>
              <a:t>.</a:t>
            </a:r>
          </a:p>
          <a:p>
            <a:pPr marL="514350" indent="-514350">
              <a:buAutoNum type="arabicPeriod" startAt="4"/>
            </a:pPr>
            <a:r>
              <a:rPr lang="en-US" b="1" dirty="0" smtClean="0"/>
              <a:t> </a:t>
            </a:r>
            <a:r>
              <a:rPr lang="en-US" dirty="0" smtClean="0"/>
              <a:t>Perceived </a:t>
            </a:r>
            <a:r>
              <a:rPr lang="en-US" dirty="0"/>
              <a:t>Discrimination and Psychological </a:t>
            </a:r>
            <a:r>
              <a:rPr lang="en-US" dirty="0" smtClean="0"/>
              <a:t>Distress of </a:t>
            </a:r>
            <a:r>
              <a:rPr lang="en-US" dirty="0"/>
              <a:t>Myanmar Refugees in </a:t>
            </a:r>
            <a:r>
              <a:rPr lang="en-US" dirty="0" smtClean="0"/>
              <a:t> Malaysia</a:t>
            </a:r>
            <a:r>
              <a:rPr lang="en-US" dirty="0"/>
              <a:t>. </a:t>
            </a:r>
            <a:r>
              <a:rPr lang="en-US" dirty="0" smtClean="0"/>
              <a:t>Low </a:t>
            </a:r>
            <a:r>
              <a:rPr lang="en-US" dirty="0"/>
              <a:t>SK, </a:t>
            </a:r>
            <a:r>
              <a:rPr lang="en-US" dirty="0" smtClean="0"/>
              <a:t>         </a:t>
            </a:r>
          </a:p>
          <a:p>
            <a:pPr marL="514350" indent="-514350">
              <a:buAutoNum type="arabicPeriod" startAt="4"/>
            </a:pPr>
            <a:r>
              <a:rPr lang="en-US" dirty="0" err="1" smtClean="0"/>
              <a:t>Kok</a:t>
            </a:r>
            <a:r>
              <a:rPr lang="en-US" dirty="0" smtClean="0"/>
              <a:t> </a:t>
            </a:r>
            <a:r>
              <a:rPr lang="en-US" dirty="0"/>
              <a:t>JK, Lee WY</a:t>
            </a:r>
            <a:r>
              <a:rPr lang="en-US" dirty="0" smtClean="0"/>
              <a:t>. </a:t>
            </a:r>
            <a:r>
              <a:rPr lang="en-US" b="1" dirty="0"/>
              <a:t>International Journal of Social </a:t>
            </a:r>
            <a:r>
              <a:rPr lang="en-US" b="1" dirty="0" smtClean="0"/>
              <a:t>Science and Humanity.</a:t>
            </a:r>
            <a:endParaRPr lang="en-US" b="1" dirty="0"/>
          </a:p>
          <a:p>
            <a:pPr marL="514350" indent="-514350">
              <a:buAutoNum type="arabicPeriod" startAt="4"/>
            </a:pPr>
            <a:r>
              <a:rPr lang="en-US" dirty="0" smtClean="0"/>
              <a:t>Non-communicable </a:t>
            </a:r>
            <a:r>
              <a:rPr lang="en-US" dirty="0"/>
              <a:t>diseases among urban </a:t>
            </a:r>
            <a:r>
              <a:rPr lang="en-US" dirty="0" smtClean="0"/>
              <a:t>refugees and </a:t>
            </a:r>
            <a:r>
              <a:rPr lang="en-US" dirty="0"/>
              <a:t>asylum-seekers in developing countries: a neglected health care need</a:t>
            </a:r>
            <a:r>
              <a:rPr lang="en-US" dirty="0" smtClean="0"/>
              <a:t>. </a:t>
            </a:r>
            <a:r>
              <a:rPr lang="en-US" dirty="0"/>
              <a:t>Amara AH, </a:t>
            </a:r>
            <a:r>
              <a:rPr lang="en-US" dirty="0" err="1" smtClean="0"/>
              <a:t>Aljunid</a:t>
            </a:r>
            <a:r>
              <a:rPr lang="en-US" dirty="0" smtClean="0"/>
              <a:t> SM</a:t>
            </a:r>
            <a:r>
              <a:rPr lang="en-US" dirty="0"/>
              <a:t>. </a:t>
            </a:r>
            <a:r>
              <a:rPr lang="en-US" b="1" dirty="0" smtClean="0"/>
              <a:t>        Global </a:t>
            </a:r>
            <a:r>
              <a:rPr lang="en-US" b="1" dirty="0"/>
              <a:t>Health</a:t>
            </a:r>
            <a:r>
              <a:rPr lang="en-US" b="1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 descr="Image result for MSF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1"/>
            <a:ext cx="1828799" cy="83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516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7182</TotalTime>
  <Words>980</Words>
  <Application>Microsoft Office PowerPoint</Application>
  <PresentationFormat>On-screen Show (4:3)</PresentationFormat>
  <Paragraphs>176</Paragraphs>
  <Slides>17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 Unicode MS</vt:lpstr>
      <vt:lpstr>Arial</vt:lpstr>
      <vt:lpstr>Calibri</vt:lpstr>
      <vt:lpstr>Office Theme</vt:lpstr>
      <vt:lpstr>Undocumented Migrants and Access to Health </vt:lpstr>
      <vt:lpstr>      Undocumented Migrants in Malaysia</vt:lpstr>
      <vt:lpstr>          Overview of Barriers to HealthCare</vt:lpstr>
      <vt:lpstr>          Overview of Barriers to HealthCare</vt:lpstr>
      <vt:lpstr>          Overview of Barriers to HealthCare</vt:lpstr>
      <vt:lpstr>Inconsistencies in Health Policies</vt:lpstr>
      <vt:lpstr>Factors that affect Health</vt:lpstr>
      <vt:lpstr>The Health Burden among Refugees &amp; Asylum Seekers1</vt:lpstr>
      <vt:lpstr>Health and Access to Health in IDCs</vt:lpstr>
      <vt:lpstr>The Impact of Barriers on Healthcare</vt:lpstr>
      <vt:lpstr>Case Studies: Case 1</vt:lpstr>
      <vt:lpstr>Case Studies: Case 2</vt:lpstr>
      <vt:lpstr>Case Studies: Case 3</vt:lpstr>
      <vt:lpstr>Case Studies: Case 4</vt:lpstr>
      <vt:lpstr>Conclusions</vt:lpstr>
      <vt:lpstr>The Way Forward</vt:lpstr>
      <vt:lpstr>References</vt:lpstr>
    </vt:vector>
  </TitlesOfParts>
  <Company>Artzen Zonder Grenzen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MSFUser</dc:creator>
  <cp:lastModifiedBy>penang-med-msf-oca</cp:lastModifiedBy>
  <cp:revision>47</cp:revision>
  <dcterms:created xsi:type="dcterms:W3CDTF">2017-10-13T03:51:14Z</dcterms:created>
  <dcterms:modified xsi:type="dcterms:W3CDTF">2019-10-30T23:34:39Z</dcterms:modified>
</cp:coreProperties>
</file>