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23" r:id="rId2"/>
    <p:sldId id="349" r:id="rId3"/>
    <p:sldId id="326" r:id="rId4"/>
    <p:sldId id="327" r:id="rId5"/>
    <p:sldId id="359" r:id="rId6"/>
    <p:sldId id="361" r:id="rId7"/>
    <p:sldId id="273" r:id="rId8"/>
    <p:sldId id="274" r:id="rId9"/>
    <p:sldId id="356" r:id="rId10"/>
    <p:sldId id="276" r:id="rId11"/>
    <p:sldId id="277" r:id="rId12"/>
    <p:sldId id="279" r:id="rId13"/>
    <p:sldId id="280" r:id="rId14"/>
    <p:sldId id="281" r:id="rId15"/>
    <p:sldId id="282" r:id="rId16"/>
    <p:sldId id="358" r:id="rId17"/>
    <p:sldId id="350" r:id="rId18"/>
    <p:sldId id="362" r:id="rId19"/>
    <p:sldId id="352" r:id="rId20"/>
    <p:sldId id="360" r:id="rId21"/>
    <p:sldId id="353" r:id="rId22"/>
    <p:sldId id="354" r:id="rId23"/>
    <p:sldId id="355" r:id="rId24"/>
    <p:sldId id="357" r:id="rId2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sidek.niosh@gmail.com" initials="a" lastIdx="5" clrIdx="0">
    <p:extLst>
      <p:ext uri="{19B8F6BF-5375-455C-9EA6-DF929625EA0E}">
        <p15:presenceInfo xmlns:p15="http://schemas.microsoft.com/office/powerpoint/2012/main" userId="dced29a31ed15c3b" providerId="Windows Live"/>
      </p:ext>
    </p:extLst>
  </p:cmAuthor>
  <p:cmAuthor id="2" name="aL siDek" initials="a" lastIdx="19" clrIdx="1">
    <p:extLst>
      <p:ext uri="{19B8F6BF-5375-455C-9EA6-DF929625EA0E}">
        <p15:presenceInfo xmlns:p15="http://schemas.microsoft.com/office/powerpoint/2012/main" userId="aL siDek" providerId="None"/>
      </p:ext>
    </p:extLst>
  </p:cmAuthor>
  <p:cmAuthor id="3" name="Hafizul" initials="H" lastIdx="2" clrIdx="2">
    <p:extLst>
      <p:ext uri="{19B8F6BF-5375-455C-9EA6-DF929625EA0E}">
        <p15:presenceInfo xmlns:p15="http://schemas.microsoft.com/office/powerpoint/2012/main" userId="Hafizu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3F74"/>
    <a:srgbClr val="FF7010"/>
    <a:srgbClr val="FFFFFF"/>
    <a:srgbClr val="E6E6E6"/>
    <a:srgbClr val="339966"/>
    <a:srgbClr val="FF0000"/>
    <a:srgbClr val="0F1178"/>
    <a:srgbClr val="5CBBB7"/>
    <a:srgbClr val="ADD2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9" autoAdjust="0"/>
    <p:restoredTop sz="94660"/>
  </p:normalViewPr>
  <p:slideViewPr>
    <p:cSldViewPr snapToGrid="0">
      <p:cViewPr varScale="1">
        <p:scale>
          <a:sx n="59" d="100"/>
          <a:sy n="59" d="100"/>
        </p:scale>
        <p:origin x="16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8" d="100"/>
        <a:sy n="118" d="100"/>
      </p:scale>
      <p:origin x="0" y="-12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8E286-8E66-437F-846A-E89B18859B64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4AFE9-CA49-4BA4-BDD0-BBA4F0BC6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18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4AFE9-CA49-4BA4-BDD0-BBA4F0BC6D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0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DB37619F-3A44-4BF3-88C6-C510E9C77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0865"/>
          <a:stretch/>
        </p:blipFill>
        <p:spPr>
          <a:xfrm flipH="1">
            <a:off x="3223729" y="-14169"/>
            <a:ext cx="5920271" cy="5247148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1ADA73A2-FB87-431F-94C8-EBED8557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1" t="9684"/>
          <a:stretch/>
        </p:blipFill>
        <p:spPr>
          <a:xfrm>
            <a:off x="0" y="0"/>
            <a:ext cx="9144000" cy="65861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678112" y="3916433"/>
            <a:ext cx="6465888" cy="1811846"/>
          </a:xfrm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212081" y="2316508"/>
            <a:ext cx="3931920" cy="1571978"/>
          </a:xfrm>
        </p:spPr>
        <p:txBody>
          <a:bodyPr anchor="b">
            <a:normAutofit/>
          </a:bodyPr>
          <a:lstStyle>
            <a:lvl1pPr marL="0" indent="0" algn="r">
              <a:buNone/>
              <a:defRPr sz="2800" b="1">
                <a:solidFill>
                  <a:srgbClr val="0F1178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E810CB08-485C-42C0-B232-264ECAECCC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47" y="4132886"/>
            <a:ext cx="1264559" cy="914400"/>
          </a:xfrm>
          <a:prstGeom prst="rect">
            <a:avLst/>
          </a:prstGeom>
        </p:spPr>
      </p:pic>
      <p:sp>
        <p:nvSpPr>
          <p:cNvPr id="110" name="Date Placeholder 109">
            <a:extLst>
              <a:ext uri="{FF2B5EF4-FFF2-40B4-BE49-F238E27FC236}">
                <a16:creationId xmlns:a16="http://schemas.microsoft.com/office/drawing/2014/main" id="{5D92986A-259B-4428-8039-216F3630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DE9D6-E94E-41B3-B92C-87D71168BD15}" type="datetime1">
              <a:rPr lang="en-US" smtClean="0"/>
              <a:t>10/31/2019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F11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7A09-C0D6-48CE-9FFE-84EC14015604}" type="datetime1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78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CA35995-16A2-45E3-868B-24CC3BA966AB}"/>
              </a:ext>
            </a:extLst>
          </p:cNvPr>
          <p:cNvGrpSpPr/>
          <p:nvPr userDrawn="1"/>
        </p:nvGrpSpPr>
        <p:grpSpPr>
          <a:xfrm>
            <a:off x="0" y="1630451"/>
            <a:ext cx="9144000" cy="3597099"/>
            <a:chOff x="0" y="1630451"/>
            <a:chExt cx="9144000" cy="35970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703BC5-2B23-4A54-ABA1-1D09D1B181BD}"/>
                </a:ext>
              </a:extLst>
            </p:cNvPr>
            <p:cNvSpPr/>
            <p:nvPr userDrawn="1"/>
          </p:nvSpPr>
          <p:spPr>
            <a:xfrm>
              <a:off x="0" y="1630451"/>
              <a:ext cx="9144000" cy="35970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F27C226-6320-44A6-B4AD-A4ED50D0C1A8}"/>
                </a:ext>
              </a:extLst>
            </p:cNvPr>
            <p:cNvSpPr/>
            <p:nvPr userDrawn="1"/>
          </p:nvSpPr>
          <p:spPr>
            <a:xfrm>
              <a:off x="0" y="1776600"/>
              <a:ext cx="9144000" cy="33048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76599"/>
            <a:ext cx="7886700" cy="33048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227549"/>
            <a:ext cx="7886700" cy="862102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F117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452-C469-4E60-BBEB-A1EA22769302}" type="datetime1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6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5DEBE-593D-4C12-BA8C-21069A9A4891}" type="datetime1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8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39C4-090B-45F1-8E1F-A692B66E9A33}" type="datetime1">
              <a:rPr lang="en-US" smtClean="0"/>
              <a:t>10/31/2019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75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6E6BD439-A298-43AE-B3C5-72C0237E166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8792" y="1651217"/>
            <a:ext cx="9161585" cy="5220035"/>
            <a:chOff x="1" y="0"/>
            <a:chExt cx="3454" cy="1968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AEB29999-E185-452C-8EF2-804EBFF033C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" y="2"/>
              <a:ext cx="3452" cy="1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4FDC2F84-C94F-44C7-8BEB-0AD62F54E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3452" cy="1966"/>
            </a:xfrm>
            <a:custGeom>
              <a:avLst/>
              <a:gdLst>
                <a:gd name="T0" fmla="*/ 0 w 3452"/>
                <a:gd name="T1" fmla="*/ 0 h 1966"/>
                <a:gd name="T2" fmla="*/ 0 w 3452"/>
                <a:gd name="T3" fmla="*/ 1966 h 1966"/>
                <a:gd name="T4" fmla="*/ 0 w 3452"/>
                <a:gd name="T5" fmla="*/ 1966 h 1966"/>
                <a:gd name="T6" fmla="*/ 3452 w 3452"/>
                <a:gd name="T7" fmla="*/ 1966 h 1966"/>
                <a:gd name="T8" fmla="*/ 3452 w 3452"/>
                <a:gd name="T9" fmla="*/ 0 h 1966"/>
                <a:gd name="T10" fmla="*/ 0 w 3452"/>
                <a:gd name="T11" fmla="*/ 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2" h="1966">
                  <a:moveTo>
                    <a:pt x="0" y="0"/>
                  </a:moveTo>
                  <a:lnTo>
                    <a:pt x="0" y="1966"/>
                  </a:lnTo>
                  <a:lnTo>
                    <a:pt x="0" y="1966"/>
                  </a:lnTo>
                  <a:lnTo>
                    <a:pt x="3452" y="1966"/>
                  </a:lnTo>
                  <a:lnTo>
                    <a:pt x="3452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C6A8C9A-8015-483D-B45A-8BE326569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896"/>
              <a:ext cx="3452" cy="1070"/>
            </a:xfrm>
            <a:custGeom>
              <a:avLst/>
              <a:gdLst>
                <a:gd name="T0" fmla="*/ 2897 w 3452"/>
                <a:gd name="T1" fmla="*/ 0 h 1070"/>
                <a:gd name="T2" fmla="*/ 2794 w 3452"/>
                <a:gd name="T3" fmla="*/ 183 h 1070"/>
                <a:gd name="T4" fmla="*/ 2637 w 3452"/>
                <a:gd name="T5" fmla="*/ 183 h 1070"/>
                <a:gd name="T6" fmla="*/ 2460 w 3452"/>
                <a:gd name="T7" fmla="*/ 183 h 1070"/>
                <a:gd name="T8" fmla="*/ 991 w 3452"/>
                <a:gd name="T9" fmla="*/ 183 h 1070"/>
                <a:gd name="T10" fmla="*/ 815 w 3452"/>
                <a:gd name="T11" fmla="*/ 183 h 1070"/>
                <a:gd name="T12" fmla="*/ 657 w 3452"/>
                <a:gd name="T13" fmla="*/ 183 h 1070"/>
                <a:gd name="T14" fmla="*/ 555 w 3452"/>
                <a:gd name="T15" fmla="*/ 0 h 1070"/>
                <a:gd name="T16" fmla="*/ 0 w 3452"/>
                <a:gd name="T17" fmla="*/ 0 h 1070"/>
                <a:gd name="T18" fmla="*/ 0 w 3452"/>
                <a:gd name="T19" fmla="*/ 1070 h 1070"/>
                <a:gd name="T20" fmla="*/ 0 w 3452"/>
                <a:gd name="T21" fmla="*/ 1070 h 1070"/>
                <a:gd name="T22" fmla="*/ 3452 w 3452"/>
                <a:gd name="T23" fmla="*/ 1070 h 1070"/>
                <a:gd name="T24" fmla="*/ 3452 w 3452"/>
                <a:gd name="T25" fmla="*/ 0 h 1070"/>
                <a:gd name="T26" fmla="*/ 3452 w 3452"/>
                <a:gd name="T27" fmla="*/ 0 h 1070"/>
                <a:gd name="T28" fmla="*/ 2897 w 3452"/>
                <a:gd name="T29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52" h="1070">
                  <a:moveTo>
                    <a:pt x="2897" y="0"/>
                  </a:moveTo>
                  <a:lnTo>
                    <a:pt x="2794" y="183"/>
                  </a:lnTo>
                  <a:lnTo>
                    <a:pt x="2637" y="183"/>
                  </a:lnTo>
                  <a:lnTo>
                    <a:pt x="2460" y="183"/>
                  </a:lnTo>
                  <a:lnTo>
                    <a:pt x="991" y="183"/>
                  </a:lnTo>
                  <a:lnTo>
                    <a:pt x="815" y="183"/>
                  </a:lnTo>
                  <a:lnTo>
                    <a:pt x="657" y="183"/>
                  </a:lnTo>
                  <a:lnTo>
                    <a:pt x="555" y="0"/>
                  </a:lnTo>
                  <a:lnTo>
                    <a:pt x="0" y="0"/>
                  </a:lnTo>
                  <a:lnTo>
                    <a:pt x="0" y="1070"/>
                  </a:lnTo>
                  <a:lnTo>
                    <a:pt x="0" y="1070"/>
                  </a:lnTo>
                  <a:lnTo>
                    <a:pt x="3452" y="1070"/>
                  </a:lnTo>
                  <a:lnTo>
                    <a:pt x="3452" y="0"/>
                  </a:lnTo>
                  <a:lnTo>
                    <a:pt x="3452" y="0"/>
                  </a:lnTo>
                  <a:lnTo>
                    <a:pt x="2897" y="0"/>
                  </a:lnTo>
                  <a:close/>
                </a:path>
              </a:pathLst>
            </a:custGeom>
            <a:solidFill>
              <a:srgbClr val="21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95338BE-BF2C-4227-BF93-22B92E00D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896"/>
              <a:ext cx="3452" cy="1070"/>
            </a:xfrm>
            <a:custGeom>
              <a:avLst/>
              <a:gdLst>
                <a:gd name="T0" fmla="*/ 2897 w 3452"/>
                <a:gd name="T1" fmla="*/ 0 h 1070"/>
                <a:gd name="T2" fmla="*/ 2794 w 3452"/>
                <a:gd name="T3" fmla="*/ 183 h 1070"/>
                <a:gd name="T4" fmla="*/ 2637 w 3452"/>
                <a:gd name="T5" fmla="*/ 183 h 1070"/>
                <a:gd name="T6" fmla="*/ 2460 w 3452"/>
                <a:gd name="T7" fmla="*/ 183 h 1070"/>
                <a:gd name="T8" fmla="*/ 991 w 3452"/>
                <a:gd name="T9" fmla="*/ 183 h 1070"/>
                <a:gd name="T10" fmla="*/ 815 w 3452"/>
                <a:gd name="T11" fmla="*/ 183 h 1070"/>
                <a:gd name="T12" fmla="*/ 657 w 3452"/>
                <a:gd name="T13" fmla="*/ 183 h 1070"/>
                <a:gd name="T14" fmla="*/ 555 w 3452"/>
                <a:gd name="T15" fmla="*/ 0 h 1070"/>
                <a:gd name="T16" fmla="*/ 0 w 3452"/>
                <a:gd name="T17" fmla="*/ 0 h 1070"/>
                <a:gd name="T18" fmla="*/ 0 w 3452"/>
                <a:gd name="T19" fmla="*/ 1070 h 1070"/>
                <a:gd name="T20" fmla="*/ 0 w 3452"/>
                <a:gd name="T21" fmla="*/ 1070 h 1070"/>
                <a:gd name="T22" fmla="*/ 3452 w 3452"/>
                <a:gd name="T23" fmla="*/ 1070 h 1070"/>
                <a:gd name="T24" fmla="*/ 3452 w 3452"/>
                <a:gd name="T25" fmla="*/ 0 h 1070"/>
                <a:gd name="T26" fmla="*/ 3452 w 3452"/>
                <a:gd name="T27" fmla="*/ 0 h 1070"/>
                <a:gd name="T28" fmla="*/ 2897 w 3452"/>
                <a:gd name="T29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52" h="1070">
                  <a:moveTo>
                    <a:pt x="2897" y="0"/>
                  </a:moveTo>
                  <a:lnTo>
                    <a:pt x="2794" y="183"/>
                  </a:lnTo>
                  <a:lnTo>
                    <a:pt x="2637" y="183"/>
                  </a:lnTo>
                  <a:lnTo>
                    <a:pt x="2460" y="183"/>
                  </a:lnTo>
                  <a:lnTo>
                    <a:pt x="991" y="183"/>
                  </a:lnTo>
                  <a:lnTo>
                    <a:pt x="815" y="183"/>
                  </a:lnTo>
                  <a:lnTo>
                    <a:pt x="657" y="183"/>
                  </a:lnTo>
                  <a:lnTo>
                    <a:pt x="555" y="0"/>
                  </a:lnTo>
                  <a:lnTo>
                    <a:pt x="0" y="0"/>
                  </a:lnTo>
                  <a:lnTo>
                    <a:pt x="0" y="1070"/>
                  </a:lnTo>
                  <a:lnTo>
                    <a:pt x="0" y="1070"/>
                  </a:lnTo>
                  <a:lnTo>
                    <a:pt x="3452" y="1070"/>
                  </a:lnTo>
                  <a:lnTo>
                    <a:pt x="3452" y="0"/>
                  </a:lnTo>
                  <a:lnTo>
                    <a:pt x="3452" y="0"/>
                  </a:lnTo>
                  <a:lnTo>
                    <a:pt x="28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8FC44DDB-004C-4F7F-97FA-05C2B4E2E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3452" cy="826"/>
            </a:xfrm>
            <a:custGeom>
              <a:avLst/>
              <a:gdLst>
                <a:gd name="T0" fmla="*/ 0 w 3452"/>
                <a:gd name="T1" fmla="*/ 0 h 826"/>
                <a:gd name="T2" fmla="*/ 0 w 3452"/>
                <a:gd name="T3" fmla="*/ 826 h 826"/>
                <a:gd name="T4" fmla="*/ 0 w 3452"/>
                <a:gd name="T5" fmla="*/ 826 h 826"/>
                <a:gd name="T6" fmla="*/ 3452 w 3452"/>
                <a:gd name="T7" fmla="*/ 826 h 826"/>
                <a:gd name="T8" fmla="*/ 3452 w 3452"/>
                <a:gd name="T9" fmla="*/ 0 h 826"/>
                <a:gd name="T10" fmla="*/ 0 w 3452"/>
                <a:gd name="T11" fmla="*/ 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2" h="826">
                  <a:moveTo>
                    <a:pt x="0" y="0"/>
                  </a:moveTo>
                  <a:lnTo>
                    <a:pt x="0" y="826"/>
                  </a:lnTo>
                  <a:lnTo>
                    <a:pt x="0" y="826"/>
                  </a:lnTo>
                  <a:lnTo>
                    <a:pt x="3452" y="826"/>
                  </a:lnTo>
                  <a:lnTo>
                    <a:pt x="3452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9635B3D1-84A6-4B7F-9DCA-35466409B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579"/>
              <a:ext cx="815" cy="432"/>
            </a:xfrm>
            <a:custGeom>
              <a:avLst/>
              <a:gdLst>
                <a:gd name="T0" fmla="*/ 0 w 815"/>
                <a:gd name="T1" fmla="*/ 0 h 432"/>
                <a:gd name="T2" fmla="*/ 0 w 815"/>
                <a:gd name="T3" fmla="*/ 249 h 432"/>
                <a:gd name="T4" fmla="*/ 589 w 815"/>
                <a:gd name="T5" fmla="*/ 249 h 432"/>
                <a:gd name="T6" fmla="*/ 692 w 815"/>
                <a:gd name="T7" fmla="*/ 432 h 432"/>
                <a:gd name="T8" fmla="*/ 815 w 815"/>
                <a:gd name="T9" fmla="*/ 432 h 432"/>
                <a:gd name="T10" fmla="*/ 592 w 815"/>
                <a:gd name="T11" fmla="*/ 0 h 432"/>
                <a:gd name="T12" fmla="*/ 0 w 815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5" h="432">
                  <a:moveTo>
                    <a:pt x="0" y="0"/>
                  </a:moveTo>
                  <a:lnTo>
                    <a:pt x="0" y="249"/>
                  </a:lnTo>
                  <a:lnTo>
                    <a:pt x="589" y="249"/>
                  </a:lnTo>
                  <a:lnTo>
                    <a:pt x="692" y="432"/>
                  </a:lnTo>
                  <a:lnTo>
                    <a:pt x="815" y="432"/>
                  </a:lnTo>
                  <a:lnTo>
                    <a:pt x="5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7E4FAD93-F31F-4FB9-9250-C84A88294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579"/>
              <a:ext cx="815" cy="432"/>
            </a:xfrm>
            <a:custGeom>
              <a:avLst/>
              <a:gdLst>
                <a:gd name="T0" fmla="*/ 0 w 815"/>
                <a:gd name="T1" fmla="*/ 0 h 432"/>
                <a:gd name="T2" fmla="*/ 0 w 815"/>
                <a:gd name="T3" fmla="*/ 249 h 432"/>
                <a:gd name="T4" fmla="*/ 589 w 815"/>
                <a:gd name="T5" fmla="*/ 249 h 432"/>
                <a:gd name="T6" fmla="*/ 692 w 815"/>
                <a:gd name="T7" fmla="*/ 432 h 432"/>
                <a:gd name="T8" fmla="*/ 815 w 815"/>
                <a:gd name="T9" fmla="*/ 432 h 432"/>
                <a:gd name="T10" fmla="*/ 592 w 815"/>
                <a:gd name="T11" fmla="*/ 0 h 432"/>
                <a:gd name="T12" fmla="*/ 0 w 815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5" h="432">
                  <a:moveTo>
                    <a:pt x="0" y="0"/>
                  </a:moveTo>
                  <a:lnTo>
                    <a:pt x="0" y="249"/>
                  </a:lnTo>
                  <a:lnTo>
                    <a:pt x="589" y="249"/>
                  </a:lnTo>
                  <a:lnTo>
                    <a:pt x="692" y="432"/>
                  </a:lnTo>
                  <a:lnTo>
                    <a:pt x="815" y="432"/>
                  </a:lnTo>
                  <a:lnTo>
                    <a:pt x="592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AC7C0562-A744-43FA-BA3B-DE9F65103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579"/>
              <a:ext cx="815" cy="432"/>
            </a:xfrm>
            <a:custGeom>
              <a:avLst/>
              <a:gdLst>
                <a:gd name="T0" fmla="*/ 222 w 815"/>
                <a:gd name="T1" fmla="*/ 0 h 432"/>
                <a:gd name="T2" fmla="*/ 0 w 815"/>
                <a:gd name="T3" fmla="*/ 432 h 432"/>
                <a:gd name="T4" fmla="*/ 123 w 815"/>
                <a:gd name="T5" fmla="*/ 432 h 432"/>
                <a:gd name="T6" fmla="*/ 226 w 815"/>
                <a:gd name="T7" fmla="*/ 249 h 432"/>
                <a:gd name="T8" fmla="*/ 815 w 815"/>
                <a:gd name="T9" fmla="*/ 249 h 432"/>
                <a:gd name="T10" fmla="*/ 815 w 815"/>
                <a:gd name="T11" fmla="*/ 249 h 432"/>
                <a:gd name="T12" fmla="*/ 815 w 815"/>
                <a:gd name="T13" fmla="*/ 0 h 432"/>
                <a:gd name="T14" fmla="*/ 222 w 815"/>
                <a:gd name="T15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5" h="432">
                  <a:moveTo>
                    <a:pt x="222" y="0"/>
                  </a:moveTo>
                  <a:lnTo>
                    <a:pt x="0" y="432"/>
                  </a:lnTo>
                  <a:lnTo>
                    <a:pt x="123" y="432"/>
                  </a:lnTo>
                  <a:lnTo>
                    <a:pt x="226" y="249"/>
                  </a:lnTo>
                  <a:lnTo>
                    <a:pt x="815" y="249"/>
                  </a:lnTo>
                  <a:lnTo>
                    <a:pt x="815" y="249"/>
                  </a:lnTo>
                  <a:lnTo>
                    <a:pt x="815" y="0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15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F46D318C-3E8C-4C88-A1D7-4BE8827BB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579"/>
              <a:ext cx="815" cy="432"/>
            </a:xfrm>
            <a:custGeom>
              <a:avLst/>
              <a:gdLst>
                <a:gd name="T0" fmla="*/ 222 w 815"/>
                <a:gd name="T1" fmla="*/ 0 h 432"/>
                <a:gd name="T2" fmla="*/ 0 w 815"/>
                <a:gd name="T3" fmla="*/ 432 h 432"/>
                <a:gd name="T4" fmla="*/ 123 w 815"/>
                <a:gd name="T5" fmla="*/ 432 h 432"/>
                <a:gd name="T6" fmla="*/ 226 w 815"/>
                <a:gd name="T7" fmla="*/ 249 h 432"/>
                <a:gd name="T8" fmla="*/ 815 w 815"/>
                <a:gd name="T9" fmla="*/ 249 h 432"/>
                <a:gd name="T10" fmla="*/ 815 w 815"/>
                <a:gd name="T11" fmla="*/ 249 h 432"/>
                <a:gd name="T12" fmla="*/ 815 w 815"/>
                <a:gd name="T13" fmla="*/ 0 h 432"/>
                <a:gd name="T14" fmla="*/ 222 w 815"/>
                <a:gd name="T15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5" h="432">
                  <a:moveTo>
                    <a:pt x="222" y="0"/>
                  </a:moveTo>
                  <a:lnTo>
                    <a:pt x="0" y="432"/>
                  </a:lnTo>
                  <a:lnTo>
                    <a:pt x="123" y="432"/>
                  </a:lnTo>
                  <a:lnTo>
                    <a:pt x="226" y="249"/>
                  </a:lnTo>
                  <a:lnTo>
                    <a:pt x="815" y="249"/>
                  </a:lnTo>
                  <a:lnTo>
                    <a:pt x="815" y="249"/>
                  </a:lnTo>
                  <a:lnTo>
                    <a:pt x="815" y="0"/>
                  </a:lnTo>
                  <a:lnTo>
                    <a:pt x="2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415252E7-E8DF-4BCE-92CD-59BE85088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579"/>
              <a:ext cx="2267" cy="432"/>
            </a:xfrm>
            <a:custGeom>
              <a:avLst/>
              <a:gdLst>
                <a:gd name="T0" fmla="*/ 2045 w 2267"/>
                <a:gd name="T1" fmla="*/ 90 h 432"/>
                <a:gd name="T2" fmla="*/ 223 w 2267"/>
                <a:gd name="T3" fmla="*/ 90 h 432"/>
                <a:gd name="T4" fmla="*/ 0 w 2267"/>
                <a:gd name="T5" fmla="*/ 0 h 432"/>
                <a:gd name="T6" fmla="*/ 223 w 2267"/>
                <a:gd name="T7" fmla="*/ 432 h 432"/>
                <a:gd name="T8" fmla="*/ 2045 w 2267"/>
                <a:gd name="T9" fmla="*/ 432 h 432"/>
                <a:gd name="T10" fmla="*/ 2267 w 2267"/>
                <a:gd name="T11" fmla="*/ 0 h 432"/>
                <a:gd name="T12" fmla="*/ 2045 w 2267"/>
                <a:gd name="T13" fmla="*/ 9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7" h="432">
                  <a:moveTo>
                    <a:pt x="2045" y="90"/>
                  </a:moveTo>
                  <a:lnTo>
                    <a:pt x="223" y="90"/>
                  </a:lnTo>
                  <a:lnTo>
                    <a:pt x="0" y="0"/>
                  </a:lnTo>
                  <a:lnTo>
                    <a:pt x="223" y="432"/>
                  </a:lnTo>
                  <a:lnTo>
                    <a:pt x="2045" y="432"/>
                  </a:lnTo>
                  <a:lnTo>
                    <a:pt x="2267" y="0"/>
                  </a:lnTo>
                  <a:lnTo>
                    <a:pt x="2045" y="90"/>
                  </a:lnTo>
                  <a:close/>
                </a:path>
              </a:pathLst>
            </a:custGeom>
            <a:solidFill>
              <a:srgbClr val="15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22FAB16F-FAC1-4488-9F2E-DB1EFF554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579"/>
              <a:ext cx="2267" cy="432"/>
            </a:xfrm>
            <a:custGeom>
              <a:avLst/>
              <a:gdLst>
                <a:gd name="T0" fmla="*/ 2045 w 2267"/>
                <a:gd name="T1" fmla="*/ 90 h 432"/>
                <a:gd name="T2" fmla="*/ 223 w 2267"/>
                <a:gd name="T3" fmla="*/ 90 h 432"/>
                <a:gd name="T4" fmla="*/ 0 w 2267"/>
                <a:gd name="T5" fmla="*/ 0 h 432"/>
                <a:gd name="T6" fmla="*/ 223 w 2267"/>
                <a:gd name="T7" fmla="*/ 432 h 432"/>
                <a:gd name="T8" fmla="*/ 2045 w 2267"/>
                <a:gd name="T9" fmla="*/ 432 h 432"/>
                <a:gd name="T10" fmla="*/ 2267 w 2267"/>
                <a:gd name="T11" fmla="*/ 0 h 432"/>
                <a:gd name="T12" fmla="*/ 2045 w 2267"/>
                <a:gd name="T13" fmla="*/ 9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7" h="432">
                  <a:moveTo>
                    <a:pt x="2045" y="90"/>
                  </a:moveTo>
                  <a:lnTo>
                    <a:pt x="223" y="90"/>
                  </a:lnTo>
                  <a:lnTo>
                    <a:pt x="0" y="0"/>
                  </a:lnTo>
                  <a:lnTo>
                    <a:pt x="223" y="432"/>
                  </a:lnTo>
                  <a:lnTo>
                    <a:pt x="2045" y="432"/>
                  </a:lnTo>
                  <a:lnTo>
                    <a:pt x="2267" y="0"/>
                  </a:lnTo>
                  <a:lnTo>
                    <a:pt x="2045" y="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A3A08324-299F-42C9-BF83-0AC79C241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3" y="579"/>
              <a:ext cx="399" cy="432"/>
            </a:xfrm>
            <a:custGeom>
              <a:avLst/>
              <a:gdLst>
                <a:gd name="T0" fmla="*/ 399 w 399"/>
                <a:gd name="T1" fmla="*/ 0 h 432"/>
                <a:gd name="T2" fmla="*/ 177 w 399"/>
                <a:gd name="T3" fmla="*/ 90 h 432"/>
                <a:gd name="T4" fmla="*/ 0 w 399"/>
                <a:gd name="T5" fmla="*/ 432 h 432"/>
                <a:gd name="T6" fmla="*/ 177 w 399"/>
                <a:gd name="T7" fmla="*/ 432 h 432"/>
                <a:gd name="T8" fmla="*/ 399 w 399"/>
                <a:gd name="T9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432">
                  <a:moveTo>
                    <a:pt x="399" y="0"/>
                  </a:moveTo>
                  <a:lnTo>
                    <a:pt x="177" y="90"/>
                  </a:lnTo>
                  <a:lnTo>
                    <a:pt x="0" y="432"/>
                  </a:lnTo>
                  <a:lnTo>
                    <a:pt x="177" y="432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0C5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53A57AE-24D4-4672-B0F1-415C09511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3" y="579"/>
              <a:ext cx="399" cy="432"/>
            </a:xfrm>
            <a:custGeom>
              <a:avLst/>
              <a:gdLst>
                <a:gd name="T0" fmla="*/ 399 w 399"/>
                <a:gd name="T1" fmla="*/ 0 h 432"/>
                <a:gd name="T2" fmla="*/ 177 w 399"/>
                <a:gd name="T3" fmla="*/ 90 h 432"/>
                <a:gd name="T4" fmla="*/ 0 w 399"/>
                <a:gd name="T5" fmla="*/ 432 h 432"/>
                <a:gd name="T6" fmla="*/ 177 w 399"/>
                <a:gd name="T7" fmla="*/ 432 h 432"/>
                <a:gd name="T8" fmla="*/ 399 w 399"/>
                <a:gd name="T9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432">
                  <a:moveTo>
                    <a:pt x="399" y="0"/>
                  </a:moveTo>
                  <a:lnTo>
                    <a:pt x="177" y="90"/>
                  </a:lnTo>
                  <a:lnTo>
                    <a:pt x="0" y="432"/>
                  </a:lnTo>
                  <a:lnTo>
                    <a:pt x="177" y="432"/>
                  </a:lnTo>
                  <a:lnTo>
                    <a:pt x="39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74716E5E-E350-42BE-8676-3739EEDF3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579"/>
              <a:ext cx="399" cy="432"/>
            </a:xfrm>
            <a:custGeom>
              <a:avLst/>
              <a:gdLst>
                <a:gd name="T0" fmla="*/ 0 w 399"/>
                <a:gd name="T1" fmla="*/ 0 h 432"/>
                <a:gd name="T2" fmla="*/ 223 w 399"/>
                <a:gd name="T3" fmla="*/ 432 h 432"/>
                <a:gd name="T4" fmla="*/ 399 w 399"/>
                <a:gd name="T5" fmla="*/ 432 h 432"/>
                <a:gd name="T6" fmla="*/ 223 w 399"/>
                <a:gd name="T7" fmla="*/ 90 h 432"/>
                <a:gd name="T8" fmla="*/ 0 w 399"/>
                <a:gd name="T9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432">
                  <a:moveTo>
                    <a:pt x="0" y="0"/>
                  </a:moveTo>
                  <a:lnTo>
                    <a:pt x="223" y="432"/>
                  </a:lnTo>
                  <a:lnTo>
                    <a:pt x="399" y="432"/>
                  </a:lnTo>
                  <a:lnTo>
                    <a:pt x="223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95EF3AA6-01CC-41A9-BE69-A04898530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579"/>
              <a:ext cx="399" cy="432"/>
            </a:xfrm>
            <a:custGeom>
              <a:avLst/>
              <a:gdLst>
                <a:gd name="T0" fmla="*/ 0 w 399"/>
                <a:gd name="T1" fmla="*/ 0 h 432"/>
                <a:gd name="T2" fmla="*/ 223 w 399"/>
                <a:gd name="T3" fmla="*/ 432 h 432"/>
                <a:gd name="T4" fmla="*/ 399 w 399"/>
                <a:gd name="T5" fmla="*/ 432 h 432"/>
                <a:gd name="T6" fmla="*/ 223 w 399"/>
                <a:gd name="T7" fmla="*/ 90 h 432"/>
                <a:gd name="T8" fmla="*/ 0 w 399"/>
                <a:gd name="T9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432">
                  <a:moveTo>
                    <a:pt x="0" y="0"/>
                  </a:moveTo>
                  <a:lnTo>
                    <a:pt x="223" y="432"/>
                  </a:lnTo>
                  <a:lnTo>
                    <a:pt x="399" y="432"/>
                  </a:lnTo>
                  <a:lnTo>
                    <a:pt x="223" y="9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46" y="3566004"/>
            <a:ext cx="6931108" cy="66830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9D622E-357A-46C5-B494-48EA8B97BBFF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B05801-E8BD-4372-A8F2-7537C9EB4B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250A0F5-D13B-460B-A4EB-0B55770C41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35" y="1353369"/>
            <a:ext cx="2528449" cy="182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5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8F3A-B4E2-4553-8A3E-76A8CEF0E678}" type="datetime1">
              <a:rPr lang="en-US" smtClean="0"/>
              <a:t>10/31/2019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0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C7A5-A8D1-46CB-9DC1-49353C9BE203}" type="datetime1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6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0FAB-868E-471A-84FC-27B669F5255B}" type="datetime1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6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D2D5-1A86-40B1-8ED2-A398349BD92F}" type="datetime1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8B0AD-4D66-4DCB-A2B6-E4300C2A7173}" type="datetime1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2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249A13AC-6DA7-4141-82E4-591CEDFE21AF}"/>
              </a:ext>
            </a:extLst>
          </p:cNvPr>
          <p:cNvGrpSpPr/>
          <p:nvPr userDrawn="1"/>
        </p:nvGrpSpPr>
        <p:grpSpPr>
          <a:xfrm>
            <a:off x="137160" y="92832"/>
            <a:ext cx="8896389" cy="6690625"/>
            <a:chOff x="137160" y="92832"/>
            <a:chExt cx="8896389" cy="66906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68BF0EE-05A8-45ED-8D10-977CBABB2A5F}"/>
                </a:ext>
              </a:extLst>
            </p:cNvPr>
            <p:cNvGrpSpPr/>
            <p:nvPr userDrawn="1"/>
          </p:nvGrpSpPr>
          <p:grpSpPr>
            <a:xfrm>
              <a:off x="4282037" y="6024632"/>
              <a:ext cx="4704521" cy="758825"/>
              <a:chOff x="4056753" y="6024632"/>
              <a:chExt cx="4704521" cy="758825"/>
            </a:xfrm>
          </p:grpSpPr>
          <p:sp>
            <p:nvSpPr>
              <p:cNvPr id="8" name="AutoShape 3">
                <a:extLst>
                  <a:ext uri="{FF2B5EF4-FFF2-40B4-BE49-F238E27FC236}">
                    <a16:creationId xmlns:a16="http://schemas.microsoft.com/office/drawing/2014/main" id="{421F6F33-0324-4FD7-891E-55682F5AD10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 flipH="1">
                <a:off x="6627674" y="6030982"/>
                <a:ext cx="2133600" cy="746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5352E177-D1D0-4F68-A557-58E9D04BEF0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8091349" y="6024632"/>
                <a:ext cx="669925" cy="758825"/>
              </a:xfrm>
              <a:custGeom>
                <a:avLst/>
                <a:gdLst>
                  <a:gd name="T0" fmla="*/ 246 w 246"/>
                  <a:gd name="T1" fmla="*/ 84 h 277"/>
                  <a:gd name="T2" fmla="*/ 246 w 246"/>
                  <a:gd name="T3" fmla="*/ 193 h 277"/>
                  <a:gd name="T4" fmla="*/ 233 w 246"/>
                  <a:gd name="T5" fmla="*/ 217 h 277"/>
                  <a:gd name="T6" fmla="*/ 233 w 246"/>
                  <a:gd name="T7" fmla="*/ 217 h 277"/>
                  <a:gd name="T8" fmla="*/ 226 w 246"/>
                  <a:gd name="T9" fmla="*/ 221 h 277"/>
                  <a:gd name="T10" fmla="*/ 138 w 246"/>
                  <a:gd name="T11" fmla="*/ 272 h 277"/>
                  <a:gd name="T12" fmla="*/ 109 w 246"/>
                  <a:gd name="T13" fmla="*/ 272 h 277"/>
                  <a:gd name="T14" fmla="*/ 15 w 246"/>
                  <a:gd name="T15" fmla="*/ 218 h 277"/>
                  <a:gd name="T16" fmla="*/ 0 w 246"/>
                  <a:gd name="T17" fmla="*/ 193 h 277"/>
                  <a:gd name="T18" fmla="*/ 0 w 246"/>
                  <a:gd name="T19" fmla="*/ 84 h 277"/>
                  <a:gd name="T20" fmla="*/ 15 w 246"/>
                  <a:gd name="T21" fmla="*/ 59 h 277"/>
                  <a:gd name="T22" fmla="*/ 109 w 246"/>
                  <a:gd name="T23" fmla="*/ 5 h 277"/>
                  <a:gd name="T24" fmla="*/ 138 w 246"/>
                  <a:gd name="T25" fmla="*/ 5 h 277"/>
                  <a:gd name="T26" fmla="*/ 226 w 246"/>
                  <a:gd name="T27" fmla="*/ 56 h 277"/>
                  <a:gd name="T28" fmla="*/ 233 w 246"/>
                  <a:gd name="T29" fmla="*/ 60 h 277"/>
                  <a:gd name="T30" fmla="*/ 246 w 246"/>
                  <a:gd name="T31" fmla="*/ 84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77">
                    <a:moveTo>
                      <a:pt x="246" y="84"/>
                    </a:moveTo>
                    <a:cubicBezTo>
                      <a:pt x="246" y="193"/>
                      <a:pt x="246" y="193"/>
                      <a:pt x="246" y="193"/>
                    </a:cubicBezTo>
                    <a:cubicBezTo>
                      <a:pt x="246" y="202"/>
                      <a:pt x="241" y="211"/>
                      <a:pt x="233" y="217"/>
                    </a:cubicBezTo>
                    <a:cubicBezTo>
                      <a:pt x="233" y="217"/>
                      <a:pt x="233" y="217"/>
                      <a:pt x="233" y="217"/>
                    </a:cubicBezTo>
                    <a:cubicBezTo>
                      <a:pt x="226" y="221"/>
                      <a:pt x="226" y="221"/>
                      <a:pt x="226" y="221"/>
                    </a:cubicBezTo>
                    <a:cubicBezTo>
                      <a:pt x="138" y="272"/>
                      <a:pt x="138" y="272"/>
                      <a:pt x="138" y="272"/>
                    </a:cubicBezTo>
                    <a:cubicBezTo>
                      <a:pt x="129" y="277"/>
                      <a:pt x="118" y="277"/>
                      <a:pt x="109" y="272"/>
                    </a:cubicBezTo>
                    <a:cubicBezTo>
                      <a:pt x="15" y="218"/>
                      <a:pt x="15" y="218"/>
                      <a:pt x="15" y="218"/>
                    </a:cubicBezTo>
                    <a:cubicBezTo>
                      <a:pt x="6" y="213"/>
                      <a:pt x="0" y="203"/>
                      <a:pt x="0" y="193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74"/>
                      <a:pt x="6" y="64"/>
                      <a:pt x="15" y="59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8" y="0"/>
                      <a:pt x="129" y="0"/>
                      <a:pt x="138" y="5"/>
                    </a:cubicBezTo>
                    <a:cubicBezTo>
                      <a:pt x="226" y="56"/>
                      <a:pt x="226" y="56"/>
                      <a:pt x="226" y="56"/>
                    </a:cubicBezTo>
                    <a:cubicBezTo>
                      <a:pt x="233" y="60"/>
                      <a:pt x="233" y="60"/>
                      <a:pt x="233" y="60"/>
                    </a:cubicBezTo>
                    <a:cubicBezTo>
                      <a:pt x="241" y="66"/>
                      <a:pt x="246" y="75"/>
                      <a:pt x="246" y="84"/>
                    </a:cubicBezTo>
                    <a:close/>
                  </a:path>
                </a:pathLst>
              </a:custGeom>
              <a:solidFill>
                <a:srgbClr val="159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82904822-0DEF-4DA8-80E3-214870D492E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8153262" y="6159570"/>
                <a:ext cx="471488" cy="534988"/>
              </a:xfrm>
              <a:custGeom>
                <a:avLst/>
                <a:gdLst>
                  <a:gd name="T0" fmla="*/ 297 w 297"/>
                  <a:gd name="T1" fmla="*/ 255 h 337"/>
                  <a:gd name="T2" fmla="*/ 154 w 297"/>
                  <a:gd name="T3" fmla="*/ 337 h 337"/>
                  <a:gd name="T4" fmla="*/ 0 w 297"/>
                  <a:gd name="T5" fmla="*/ 246 h 337"/>
                  <a:gd name="T6" fmla="*/ 0 w 297"/>
                  <a:gd name="T7" fmla="*/ 81 h 337"/>
                  <a:gd name="T8" fmla="*/ 141 w 297"/>
                  <a:gd name="T9" fmla="*/ 0 h 337"/>
                  <a:gd name="T10" fmla="*/ 283 w 297"/>
                  <a:gd name="T11" fmla="*/ 81 h 337"/>
                  <a:gd name="T12" fmla="*/ 297 w 297"/>
                  <a:gd name="T13" fmla="*/ 255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7" h="337">
                    <a:moveTo>
                      <a:pt x="297" y="255"/>
                    </a:moveTo>
                    <a:lnTo>
                      <a:pt x="154" y="337"/>
                    </a:lnTo>
                    <a:lnTo>
                      <a:pt x="0" y="246"/>
                    </a:lnTo>
                    <a:lnTo>
                      <a:pt x="0" y="81"/>
                    </a:lnTo>
                    <a:lnTo>
                      <a:pt x="141" y="0"/>
                    </a:lnTo>
                    <a:lnTo>
                      <a:pt x="283" y="81"/>
                    </a:lnTo>
                    <a:lnTo>
                      <a:pt x="297" y="255"/>
                    </a:lnTo>
                    <a:close/>
                  </a:path>
                </a:pathLst>
              </a:custGeom>
              <a:solidFill>
                <a:srgbClr val="0C5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B86A3B56-1141-432A-9EB5-5E391D9DEBC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8199299" y="6148457"/>
                <a:ext cx="452438" cy="511175"/>
              </a:xfrm>
              <a:custGeom>
                <a:avLst/>
                <a:gdLst>
                  <a:gd name="T0" fmla="*/ 157 w 166"/>
                  <a:gd name="T1" fmla="*/ 147 h 187"/>
                  <a:gd name="T2" fmla="*/ 92 w 166"/>
                  <a:gd name="T3" fmla="*/ 184 h 187"/>
                  <a:gd name="T4" fmla="*/ 74 w 166"/>
                  <a:gd name="T5" fmla="*/ 184 h 187"/>
                  <a:gd name="T6" fmla="*/ 10 w 166"/>
                  <a:gd name="T7" fmla="*/ 147 h 187"/>
                  <a:gd name="T8" fmla="*/ 0 w 166"/>
                  <a:gd name="T9" fmla="*/ 131 h 187"/>
                  <a:gd name="T10" fmla="*/ 0 w 166"/>
                  <a:gd name="T11" fmla="*/ 57 h 187"/>
                  <a:gd name="T12" fmla="*/ 10 w 166"/>
                  <a:gd name="T13" fmla="*/ 40 h 187"/>
                  <a:gd name="T14" fmla="*/ 74 w 166"/>
                  <a:gd name="T15" fmla="*/ 3 h 187"/>
                  <a:gd name="T16" fmla="*/ 92 w 166"/>
                  <a:gd name="T17" fmla="*/ 3 h 187"/>
                  <a:gd name="T18" fmla="*/ 157 w 166"/>
                  <a:gd name="T19" fmla="*/ 40 h 187"/>
                  <a:gd name="T20" fmla="*/ 166 w 166"/>
                  <a:gd name="T21" fmla="*/ 57 h 187"/>
                  <a:gd name="T22" fmla="*/ 166 w 166"/>
                  <a:gd name="T23" fmla="*/ 131 h 187"/>
                  <a:gd name="T24" fmla="*/ 157 w 166"/>
                  <a:gd name="T25" fmla="*/ 14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6" h="187">
                    <a:moveTo>
                      <a:pt x="157" y="147"/>
                    </a:moveTo>
                    <a:cubicBezTo>
                      <a:pt x="92" y="184"/>
                      <a:pt x="92" y="184"/>
                      <a:pt x="92" y="184"/>
                    </a:cubicBezTo>
                    <a:cubicBezTo>
                      <a:pt x="87" y="187"/>
                      <a:pt x="80" y="187"/>
                      <a:pt x="74" y="184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4" y="143"/>
                      <a:pt x="0" y="137"/>
                      <a:pt x="0" y="13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0"/>
                      <a:pt x="4" y="44"/>
                      <a:pt x="10" y="40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80" y="0"/>
                      <a:pt x="87" y="0"/>
                      <a:pt x="92" y="3"/>
                    </a:cubicBezTo>
                    <a:cubicBezTo>
                      <a:pt x="157" y="40"/>
                      <a:pt x="157" y="40"/>
                      <a:pt x="157" y="40"/>
                    </a:cubicBezTo>
                    <a:cubicBezTo>
                      <a:pt x="162" y="44"/>
                      <a:pt x="166" y="50"/>
                      <a:pt x="166" y="57"/>
                    </a:cubicBezTo>
                    <a:cubicBezTo>
                      <a:pt x="166" y="131"/>
                      <a:pt x="166" y="131"/>
                      <a:pt x="166" y="131"/>
                    </a:cubicBezTo>
                    <a:cubicBezTo>
                      <a:pt x="166" y="137"/>
                      <a:pt x="162" y="143"/>
                      <a:pt x="157" y="1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A062C3F9-54DD-4AD9-9E4E-BF4A39C715B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8091349" y="6178620"/>
                <a:ext cx="163513" cy="450850"/>
              </a:xfrm>
              <a:custGeom>
                <a:avLst/>
                <a:gdLst>
                  <a:gd name="T0" fmla="*/ 60 w 60"/>
                  <a:gd name="T1" fmla="*/ 28 h 165"/>
                  <a:gd name="T2" fmla="*/ 60 w 60"/>
                  <a:gd name="T3" fmla="*/ 137 h 165"/>
                  <a:gd name="T4" fmla="*/ 47 w 60"/>
                  <a:gd name="T5" fmla="*/ 161 h 165"/>
                  <a:gd name="T6" fmla="*/ 47 w 60"/>
                  <a:gd name="T7" fmla="*/ 161 h 165"/>
                  <a:gd name="T8" fmla="*/ 40 w 60"/>
                  <a:gd name="T9" fmla="*/ 165 h 165"/>
                  <a:gd name="T10" fmla="*/ 0 w 60"/>
                  <a:gd name="T11" fmla="*/ 142 h 165"/>
                  <a:gd name="T12" fmla="*/ 20 w 60"/>
                  <a:gd name="T13" fmla="*/ 130 h 165"/>
                  <a:gd name="T14" fmla="*/ 20 w 60"/>
                  <a:gd name="T15" fmla="*/ 35 h 165"/>
                  <a:gd name="T16" fmla="*/ 0 w 60"/>
                  <a:gd name="T17" fmla="*/ 23 h 165"/>
                  <a:gd name="T18" fmla="*/ 40 w 60"/>
                  <a:gd name="T19" fmla="*/ 0 h 165"/>
                  <a:gd name="T20" fmla="*/ 47 w 60"/>
                  <a:gd name="T21" fmla="*/ 4 h 165"/>
                  <a:gd name="T22" fmla="*/ 60 w 60"/>
                  <a:gd name="T23" fmla="*/ 2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165">
                    <a:moveTo>
                      <a:pt x="60" y="28"/>
                    </a:moveTo>
                    <a:cubicBezTo>
                      <a:pt x="60" y="137"/>
                      <a:pt x="60" y="137"/>
                      <a:pt x="60" y="137"/>
                    </a:cubicBezTo>
                    <a:cubicBezTo>
                      <a:pt x="60" y="146"/>
                      <a:pt x="55" y="155"/>
                      <a:pt x="47" y="161"/>
                    </a:cubicBezTo>
                    <a:cubicBezTo>
                      <a:pt x="47" y="161"/>
                      <a:pt x="47" y="161"/>
                      <a:pt x="47" y="161"/>
                    </a:cubicBezTo>
                    <a:cubicBezTo>
                      <a:pt x="40" y="165"/>
                      <a:pt x="40" y="165"/>
                      <a:pt x="40" y="165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20" y="130"/>
                      <a:pt x="20" y="130"/>
                      <a:pt x="20" y="130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55" y="10"/>
                      <a:pt x="60" y="19"/>
                      <a:pt x="60" y="28"/>
                    </a:cubicBezTo>
                    <a:close/>
                  </a:path>
                </a:pathLst>
              </a:custGeom>
              <a:solidFill>
                <a:srgbClr val="0C5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Freeform 9">
                <a:extLst>
                  <a:ext uri="{FF2B5EF4-FFF2-40B4-BE49-F238E27FC236}">
                    <a16:creationId xmlns:a16="http://schemas.microsoft.com/office/drawing/2014/main" id="{DD028874-0AD2-4766-986B-62F36B64036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630849" y="6213667"/>
                <a:ext cx="1604963" cy="384175"/>
              </a:xfrm>
              <a:custGeom>
                <a:avLst/>
                <a:gdLst>
                  <a:gd name="T0" fmla="*/ 589 w 589"/>
                  <a:gd name="T1" fmla="*/ 71 h 141"/>
                  <a:gd name="T2" fmla="*/ 589 w 589"/>
                  <a:gd name="T3" fmla="*/ 71 h 141"/>
                  <a:gd name="T4" fmla="*/ 518 w 589"/>
                  <a:gd name="T5" fmla="*/ 141 h 141"/>
                  <a:gd name="T6" fmla="*/ 53 w 589"/>
                  <a:gd name="T7" fmla="*/ 141 h 141"/>
                  <a:gd name="T8" fmla="*/ 0 w 589"/>
                  <a:gd name="T9" fmla="*/ 126 h 141"/>
                  <a:gd name="T10" fmla="*/ 3 w 589"/>
                  <a:gd name="T11" fmla="*/ 124 h 141"/>
                  <a:gd name="T12" fmla="*/ 13 w 589"/>
                  <a:gd name="T13" fmla="*/ 108 h 141"/>
                  <a:gd name="T14" fmla="*/ 13 w 589"/>
                  <a:gd name="T15" fmla="*/ 34 h 141"/>
                  <a:gd name="T16" fmla="*/ 4 w 589"/>
                  <a:gd name="T17" fmla="*/ 17 h 141"/>
                  <a:gd name="T18" fmla="*/ 0 w 589"/>
                  <a:gd name="T19" fmla="*/ 16 h 141"/>
                  <a:gd name="T20" fmla="*/ 53 w 589"/>
                  <a:gd name="T21" fmla="*/ 0 h 141"/>
                  <a:gd name="T22" fmla="*/ 518 w 589"/>
                  <a:gd name="T23" fmla="*/ 0 h 141"/>
                  <a:gd name="T24" fmla="*/ 589 w 589"/>
                  <a:gd name="T25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9" h="141">
                    <a:moveTo>
                      <a:pt x="589" y="71"/>
                    </a:moveTo>
                    <a:cubicBezTo>
                      <a:pt x="589" y="71"/>
                      <a:pt x="589" y="71"/>
                      <a:pt x="589" y="71"/>
                    </a:cubicBezTo>
                    <a:cubicBezTo>
                      <a:pt x="589" y="110"/>
                      <a:pt x="557" y="141"/>
                      <a:pt x="518" y="141"/>
                    </a:cubicBezTo>
                    <a:cubicBezTo>
                      <a:pt x="53" y="141"/>
                      <a:pt x="53" y="141"/>
                      <a:pt x="53" y="141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9" y="120"/>
                      <a:pt x="13" y="114"/>
                      <a:pt x="13" y="108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7"/>
                      <a:pt x="9" y="21"/>
                      <a:pt x="4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557" y="0"/>
                      <a:pt x="589" y="31"/>
                      <a:pt x="589" y="71"/>
                    </a:cubicBezTo>
                    <a:close/>
                  </a:path>
                </a:pathLst>
              </a:custGeom>
              <a:solidFill>
                <a:srgbClr val="159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ACCEFADD-E8AD-4B66-8E01-FB33869999B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345389" y="6213667"/>
                <a:ext cx="1604963" cy="384175"/>
              </a:xfrm>
              <a:custGeom>
                <a:avLst/>
                <a:gdLst>
                  <a:gd name="T0" fmla="*/ 589 w 589"/>
                  <a:gd name="T1" fmla="*/ 71 h 141"/>
                  <a:gd name="T2" fmla="*/ 589 w 589"/>
                  <a:gd name="T3" fmla="*/ 71 h 141"/>
                  <a:gd name="T4" fmla="*/ 518 w 589"/>
                  <a:gd name="T5" fmla="*/ 141 h 141"/>
                  <a:gd name="T6" fmla="*/ 53 w 589"/>
                  <a:gd name="T7" fmla="*/ 141 h 141"/>
                  <a:gd name="T8" fmla="*/ 0 w 589"/>
                  <a:gd name="T9" fmla="*/ 126 h 141"/>
                  <a:gd name="T10" fmla="*/ 3 w 589"/>
                  <a:gd name="T11" fmla="*/ 124 h 141"/>
                  <a:gd name="T12" fmla="*/ 13 w 589"/>
                  <a:gd name="T13" fmla="*/ 108 h 141"/>
                  <a:gd name="T14" fmla="*/ 13 w 589"/>
                  <a:gd name="T15" fmla="*/ 34 h 141"/>
                  <a:gd name="T16" fmla="*/ 4 w 589"/>
                  <a:gd name="T17" fmla="*/ 17 h 141"/>
                  <a:gd name="T18" fmla="*/ 0 w 589"/>
                  <a:gd name="T19" fmla="*/ 16 h 141"/>
                  <a:gd name="T20" fmla="*/ 53 w 589"/>
                  <a:gd name="T21" fmla="*/ 0 h 141"/>
                  <a:gd name="T22" fmla="*/ 518 w 589"/>
                  <a:gd name="T23" fmla="*/ 0 h 141"/>
                  <a:gd name="T24" fmla="*/ 589 w 589"/>
                  <a:gd name="T25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9" h="141">
                    <a:moveTo>
                      <a:pt x="589" y="71"/>
                    </a:moveTo>
                    <a:cubicBezTo>
                      <a:pt x="589" y="71"/>
                      <a:pt x="589" y="71"/>
                      <a:pt x="589" y="71"/>
                    </a:cubicBezTo>
                    <a:cubicBezTo>
                      <a:pt x="589" y="110"/>
                      <a:pt x="557" y="141"/>
                      <a:pt x="518" y="141"/>
                    </a:cubicBezTo>
                    <a:cubicBezTo>
                      <a:pt x="53" y="141"/>
                      <a:pt x="53" y="141"/>
                      <a:pt x="53" y="141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9" y="120"/>
                      <a:pt x="13" y="114"/>
                      <a:pt x="13" y="108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7"/>
                      <a:pt x="9" y="21"/>
                      <a:pt x="4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557" y="0"/>
                      <a:pt x="589" y="31"/>
                      <a:pt x="589" y="71"/>
                    </a:cubicBezTo>
                    <a:close/>
                  </a:path>
                </a:pathLst>
              </a:custGeom>
              <a:solidFill>
                <a:srgbClr val="159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9">
                <a:extLst>
                  <a:ext uri="{FF2B5EF4-FFF2-40B4-BE49-F238E27FC236}">
                    <a16:creationId xmlns:a16="http://schemas.microsoft.com/office/drawing/2014/main" id="{908E292E-5285-4A55-AE2B-69214F0BB38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056753" y="6213667"/>
                <a:ext cx="1604963" cy="384175"/>
              </a:xfrm>
              <a:custGeom>
                <a:avLst/>
                <a:gdLst>
                  <a:gd name="T0" fmla="*/ 589 w 589"/>
                  <a:gd name="T1" fmla="*/ 71 h 141"/>
                  <a:gd name="T2" fmla="*/ 589 w 589"/>
                  <a:gd name="T3" fmla="*/ 71 h 141"/>
                  <a:gd name="T4" fmla="*/ 518 w 589"/>
                  <a:gd name="T5" fmla="*/ 141 h 141"/>
                  <a:gd name="T6" fmla="*/ 53 w 589"/>
                  <a:gd name="T7" fmla="*/ 141 h 141"/>
                  <a:gd name="T8" fmla="*/ 0 w 589"/>
                  <a:gd name="T9" fmla="*/ 126 h 141"/>
                  <a:gd name="T10" fmla="*/ 3 w 589"/>
                  <a:gd name="T11" fmla="*/ 124 h 141"/>
                  <a:gd name="T12" fmla="*/ 13 w 589"/>
                  <a:gd name="T13" fmla="*/ 108 h 141"/>
                  <a:gd name="T14" fmla="*/ 13 w 589"/>
                  <a:gd name="T15" fmla="*/ 34 h 141"/>
                  <a:gd name="T16" fmla="*/ 4 w 589"/>
                  <a:gd name="T17" fmla="*/ 17 h 141"/>
                  <a:gd name="T18" fmla="*/ 0 w 589"/>
                  <a:gd name="T19" fmla="*/ 16 h 141"/>
                  <a:gd name="T20" fmla="*/ 53 w 589"/>
                  <a:gd name="T21" fmla="*/ 0 h 141"/>
                  <a:gd name="T22" fmla="*/ 518 w 589"/>
                  <a:gd name="T23" fmla="*/ 0 h 141"/>
                  <a:gd name="T24" fmla="*/ 589 w 589"/>
                  <a:gd name="T25" fmla="*/ 7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9" h="141">
                    <a:moveTo>
                      <a:pt x="589" y="71"/>
                    </a:moveTo>
                    <a:cubicBezTo>
                      <a:pt x="589" y="71"/>
                      <a:pt x="589" y="71"/>
                      <a:pt x="589" y="71"/>
                    </a:cubicBezTo>
                    <a:cubicBezTo>
                      <a:pt x="589" y="110"/>
                      <a:pt x="557" y="141"/>
                      <a:pt x="518" y="141"/>
                    </a:cubicBezTo>
                    <a:cubicBezTo>
                      <a:pt x="53" y="141"/>
                      <a:pt x="53" y="141"/>
                      <a:pt x="53" y="141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9" y="120"/>
                      <a:pt x="13" y="114"/>
                      <a:pt x="13" y="108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7"/>
                      <a:pt x="9" y="21"/>
                      <a:pt x="4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557" y="0"/>
                      <a:pt x="589" y="31"/>
                      <a:pt x="589" y="71"/>
                    </a:cubicBezTo>
                    <a:close/>
                  </a:path>
                </a:pathLst>
              </a:custGeom>
              <a:solidFill>
                <a:srgbClr val="159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6553588-46DD-4FED-8AA8-26FD102AB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0602" y="92832"/>
              <a:ext cx="842947" cy="609533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7ED0884-C36B-4CFF-8500-0BE43E8D4FD5}"/>
                </a:ext>
              </a:extLst>
            </p:cNvPr>
            <p:cNvGrpSpPr/>
            <p:nvPr userDrawn="1"/>
          </p:nvGrpSpPr>
          <p:grpSpPr>
            <a:xfrm>
              <a:off x="137160" y="825638"/>
              <a:ext cx="8869680" cy="108000"/>
              <a:chOff x="448091" y="812386"/>
              <a:chExt cx="8238710" cy="10800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AF42323-7025-41E6-A198-2139AA57AF61}"/>
                  </a:ext>
                </a:extLst>
              </p:cNvPr>
              <p:cNvSpPr/>
              <p:nvPr/>
            </p:nvSpPr>
            <p:spPr>
              <a:xfrm>
                <a:off x="448091" y="812386"/>
                <a:ext cx="2719909" cy="108000"/>
              </a:xfrm>
              <a:prstGeom prst="rect">
                <a:avLst/>
              </a:prstGeom>
              <a:solidFill>
                <a:srgbClr val="15903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9AB365A-FBF8-45A1-86DA-AEF26479BF71}"/>
                  </a:ext>
                </a:extLst>
              </p:cNvPr>
              <p:cNvSpPr/>
              <p:nvPr/>
            </p:nvSpPr>
            <p:spPr>
              <a:xfrm>
                <a:off x="5976001" y="812386"/>
                <a:ext cx="2710800" cy="108000"/>
              </a:xfrm>
              <a:prstGeom prst="rect">
                <a:avLst/>
              </a:prstGeom>
              <a:solidFill>
                <a:srgbClr val="DA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5B40636-E134-470E-B056-4EA5E8508BC3}"/>
                  </a:ext>
                </a:extLst>
              </p:cNvPr>
              <p:cNvSpPr/>
              <p:nvPr/>
            </p:nvSpPr>
            <p:spPr>
              <a:xfrm>
                <a:off x="3216601" y="812386"/>
                <a:ext cx="2710800" cy="108000"/>
              </a:xfrm>
              <a:prstGeom prst="rect">
                <a:avLst/>
              </a:prstGeom>
              <a:solidFill>
                <a:srgbClr val="0F117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51" y="103314"/>
            <a:ext cx="7065185" cy="668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16173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162" y="622572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C3BA916-5E47-4CA2-B6AA-9FBF2AF9621F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7494" y="6225721"/>
            <a:ext cx="39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© 2019 NIOSH Malaysia.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4582" y="6225721"/>
            <a:ext cx="458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F1178"/>
                </a:solidFill>
                <a:latin typeface="Century Gothic" panose="020B0502020202020204" pitchFamily="34" charset="0"/>
              </a:defRPr>
            </a:lvl1pPr>
          </a:lstStyle>
          <a:p>
            <a:fld id="{D1B05801-E8BD-4372-A8F2-7537C9EB4B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1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F1178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C570A-6703-4A85-B26A-C7D6129CB5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Occupational Health for Migrant Workers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1D32D16-31BE-476F-B30E-B8E772DF4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0642" y="2817626"/>
            <a:ext cx="5603359" cy="1078299"/>
          </a:xfrm>
        </p:spPr>
        <p:txBody>
          <a:bodyPr anchor="b">
            <a:normAutofit/>
          </a:bodyPr>
          <a:lstStyle/>
          <a:p>
            <a:pPr algn="r"/>
            <a:r>
              <a:rPr lang="en-US" sz="2000" dirty="0"/>
              <a:t>Migrant Healthcare in Malaysia</a:t>
            </a:r>
          </a:p>
        </p:txBody>
      </p:sp>
    </p:spTree>
    <p:extLst>
      <p:ext uri="{BB962C8B-B14F-4D97-AF65-F5344CB8AC3E}">
        <p14:creationId xmlns:p14="http://schemas.microsoft.com/office/powerpoint/2010/main" val="143791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DEB7661-F725-42D6-8DC6-2184E33F6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4400" dirty="0"/>
              <a:t>Legislations and Standards Related to Migrant Workers</a:t>
            </a:r>
            <a:endParaRPr lang="en-US" sz="4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AF525C-6708-4FEF-8F1F-06A618056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3DD03-4996-4BF1-A629-CB20F71F4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80C79-3A05-45EE-8047-E2737F665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93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48A9-7615-4881-ACCB-005999AB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37" y="168628"/>
            <a:ext cx="7065185" cy="668303"/>
          </a:xfrm>
        </p:spPr>
        <p:txBody>
          <a:bodyPr/>
          <a:lstStyle/>
          <a:p>
            <a:r>
              <a:rPr lang="en-US" dirty="0"/>
              <a:t>International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62458-0B69-4C83-B3D9-087117BBE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107" y="1163770"/>
            <a:ext cx="8373836" cy="527467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b="1" u="sng" dirty="0">
                <a:latin typeface="+mj-lt"/>
                <a:cs typeface="Calibri" panose="020F0502020204030204" pitchFamily="34" charset="0"/>
              </a:rPr>
              <a:t>ILO (International Labor Organization)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US" sz="900" dirty="0">
              <a:latin typeface="+mj-lt"/>
              <a:cs typeface="Calibri" panose="020F0502020204030204" pitchFamily="34" charset="0"/>
            </a:endParaRPr>
          </a:p>
          <a:p>
            <a:pPr marL="354965" marR="5080" indent="-342265">
              <a:spcBef>
                <a:spcPts val="840"/>
              </a:spcBef>
              <a:buClr>
                <a:srgbClr val="404040"/>
              </a:buClr>
              <a:buSzPct val="97222"/>
              <a:buFont typeface="Wingdings"/>
              <a:buChar char=""/>
              <a:tabLst>
                <a:tab pos="421640" algn="l"/>
              </a:tabLst>
            </a:pPr>
            <a:r>
              <a:rPr lang="en-US" dirty="0">
                <a:latin typeface="+mj-lt"/>
                <a:cs typeface="Calibri" panose="020F0502020204030204" pitchFamily="34" charset="0"/>
              </a:rPr>
              <a:t>Article 10  ILO Convention 143  (1975)</a:t>
            </a:r>
          </a:p>
          <a:p>
            <a:pPr marL="354965" marR="394335" indent="-342265">
              <a:buClr>
                <a:srgbClr val="404040"/>
              </a:buClr>
              <a:buSzPct val="97222"/>
              <a:buFont typeface="Wingdings"/>
              <a:buChar char=""/>
              <a:tabLst>
                <a:tab pos="421640" algn="l"/>
              </a:tabLst>
            </a:pPr>
            <a:r>
              <a:rPr lang="en-US" dirty="0">
                <a:latin typeface="+mj-lt"/>
                <a:cs typeface="Calibri" panose="020F0502020204030204" pitchFamily="34" charset="0"/>
              </a:rPr>
              <a:t>International Symposium on  Safety &amp; Health of Migrant  Workers 1979</a:t>
            </a:r>
          </a:p>
          <a:p>
            <a:pPr marL="354965" marR="394335" indent="-342265">
              <a:buClr>
                <a:srgbClr val="404040"/>
              </a:buClr>
              <a:buSzPct val="97222"/>
              <a:buFont typeface="Wingdings"/>
              <a:buChar char=""/>
              <a:tabLst>
                <a:tab pos="421640" algn="l"/>
              </a:tabLst>
            </a:pPr>
            <a:endParaRPr lang="en-US" sz="1400" spc="-300" dirty="0">
              <a:latin typeface="+mj-lt"/>
              <a:cs typeface="Calibri" panose="020F0502020204030204" pitchFamily="34" charset="0"/>
            </a:endParaRPr>
          </a:p>
          <a:p>
            <a:pPr marL="12700" marR="394335" indent="0">
              <a:buClr>
                <a:srgbClr val="404040"/>
              </a:buClr>
              <a:buSzPct val="97222"/>
              <a:buNone/>
              <a:tabLst>
                <a:tab pos="421640" algn="l"/>
              </a:tabLst>
            </a:pPr>
            <a:r>
              <a:rPr lang="en-US" b="1" u="sng" dirty="0">
                <a:latin typeface="+mj-lt"/>
                <a:cs typeface="Calibri" panose="020F0502020204030204" pitchFamily="34" charset="0"/>
              </a:rPr>
              <a:t>Sustainable Development Goal</a:t>
            </a:r>
            <a:endParaRPr lang="en-US" b="1" u="sng" spc="-300" dirty="0">
              <a:latin typeface="+mj-lt"/>
              <a:cs typeface="Calibri" panose="020F0502020204030204" pitchFamily="34" charset="0"/>
            </a:endParaRPr>
          </a:p>
          <a:p>
            <a:pPr marL="354965" marR="394335" indent="-342265">
              <a:buClr>
                <a:srgbClr val="404040"/>
              </a:buClr>
              <a:buSzPct val="97222"/>
              <a:buFont typeface="Wingdings"/>
              <a:buChar char=""/>
              <a:tabLst>
                <a:tab pos="421640" algn="l"/>
              </a:tabLst>
            </a:pPr>
            <a:r>
              <a:rPr lang="en-US" dirty="0">
                <a:latin typeface="+mj-lt"/>
                <a:cs typeface="Calibri" panose="020F0502020204030204" pitchFamily="34" charset="0"/>
              </a:rPr>
              <a:t>Sustainable Development Goal 8 promotes decent work and economic growth, committing to “protect labor rights and promote safe and secure working environments for all workers, including migrant workers”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US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C4A5F5-777E-402B-90FE-4F75766A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0BBC0-A483-4770-B470-2EACAA8DB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5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C0AF-5D2F-4C46-96B5-543898CA7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(Malaysia)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B5C7-EC63-4A43-8777-C82BB14B9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16172"/>
            <a:ext cx="7886700" cy="454034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Department of Occupational Safety and Health (DOSH), Ministry of Human Resource</a:t>
            </a:r>
          </a:p>
          <a:p>
            <a:pPr lvl="1"/>
            <a:r>
              <a:rPr lang="en-US" sz="2400" dirty="0"/>
              <a:t>enforces the Factory and Machinery Act (FMA) 1967 and the Occupational Safety and Health Act (OSHA) 1994.</a:t>
            </a:r>
          </a:p>
          <a:p>
            <a:r>
              <a:rPr lang="en-US" dirty="0"/>
              <a:t>Employers are responsible for ensuring the safety, health and welfare of all employees. (</a:t>
            </a:r>
            <a:r>
              <a:rPr lang="en-US" b="1" dirty="0">
                <a:solidFill>
                  <a:srgbClr val="FF0000"/>
                </a:solidFill>
              </a:rPr>
              <a:t>Section 15, OSHA 1994</a:t>
            </a:r>
            <a:r>
              <a:rPr lang="en-US" dirty="0"/>
              <a:t>)</a:t>
            </a:r>
          </a:p>
          <a:p>
            <a:r>
              <a:rPr lang="en-US" dirty="0"/>
              <a:t>Employees are responsible for ensuring reasonable care for the safety and health of himself and others who may be affected by his actions in the workplace (</a:t>
            </a:r>
            <a:r>
              <a:rPr lang="en-US" b="1" dirty="0">
                <a:solidFill>
                  <a:srgbClr val="FF0000"/>
                </a:solidFill>
              </a:rPr>
              <a:t>Section 24, OSHA 1994</a:t>
            </a:r>
            <a:r>
              <a:rPr lang="en-US" dirty="0"/>
              <a:t>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6B736A-8999-431B-95B2-A8BA6CDB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92E329-0B5C-4FD4-B3F9-A1881CB1C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4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B932-A6A8-492D-8511-3A729252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(Malaysia)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D24E2-E14D-40E9-BA83-B30F6FF2A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MY" sz="2800" dirty="0"/>
              <a:t>Ministry of Health</a:t>
            </a:r>
          </a:p>
          <a:p>
            <a:pPr lvl="1"/>
            <a:r>
              <a:rPr lang="en-MY" sz="2400" dirty="0"/>
              <a:t>FOMEMA</a:t>
            </a:r>
          </a:p>
          <a:p>
            <a:pPr lvl="1"/>
            <a:r>
              <a:rPr lang="en-MY" sz="2400" dirty="0"/>
              <a:t>SPIKPA</a:t>
            </a:r>
          </a:p>
          <a:p>
            <a:pPr lvl="1"/>
            <a:endParaRPr lang="en-MY" sz="2400" dirty="0"/>
          </a:p>
          <a:p>
            <a:r>
              <a:rPr lang="en-MY" sz="2800" dirty="0"/>
              <a:t>SOCSO</a:t>
            </a:r>
          </a:p>
          <a:p>
            <a:pPr lvl="1"/>
            <a:r>
              <a:rPr lang="en-MY" sz="2400" dirty="0"/>
              <a:t>Employment Injury Scheme for Foreign Workers</a:t>
            </a:r>
          </a:p>
          <a:p>
            <a:pPr lvl="1"/>
            <a:endParaRPr lang="en-MY" sz="2400" dirty="0"/>
          </a:p>
          <a:p>
            <a:r>
              <a:rPr lang="en-MY" sz="2800" dirty="0"/>
              <a:t>NIOSH</a:t>
            </a:r>
            <a:endParaRPr lang="en-MY" dirty="0"/>
          </a:p>
          <a:p>
            <a:pPr lvl="1"/>
            <a:r>
              <a:rPr lang="en-MY" sz="2400" dirty="0"/>
              <a:t>Consultation &amp; Training for OSH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BE716-AD89-4164-A926-BB261B711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864F1-3B1F-483C-89FC-B75C27E8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83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DC988-8602-4716-897D-FA21D193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917CA-0A19-494A-BF29-0670EE2B1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0D53E0-F90B-4D96-B348-8B0AD23C9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A742D-451C-4856-B095-566B525A6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E941A-808D-4609-988F-8813F69D5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1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424" y="185221"/>
            <a:ext cx="8156261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0">
              <a:lnSpc>
                <a:spcPct val="100000"/>
              </a:lnSpc>
              <a:spcBef>
                <a:spcPts val="105"/>
              </a:spcBef>
            </a:pPr>
            <a:r>
              <a:rPr sz="2800" dirty="0"/>
              <a:t>Organisations Related to Occupational Health 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0F0C7787-8ADB-4197-85EE-2EF673A13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2B02E7DD-0A68-4A5C-8EC6-7B6D1AF7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87494" y="6225721"/>
            <a:ext cx="3902152" cy="365125"/>
          </a:xfrm>
        </p:spPr>
        <p:txBody>
          <a:bodyPr/>
          <a:lstStyle/>
          <a:p>
            <a:r>
              <a:rPr lang="en-US" dirty="0"/>
              <a:t>© 2019 NIOSH Malaysia. All rights reserved.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A916B-83CE-49B5-9291-6DA026504722}"/>
              </a:ext>
            </a:extLst>
          </p:cNvPr>
          <p:cNvSpPr txBox="1"/>
          <p:nvPr/>
        </p:nvSpPr>
        <p:spPr>
          <a:xfrm>
            <a:off x="435429" y="1197428"/>
            <a:ext cx="8447314" cy="4829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marR="5080" indent="-342900">
              <a:lnSpc>
                <a:spcPts val="2810"/>
              </a:lnSpc>
              <a:spcBef>
                <a:spcPts val="455"/>
              </a:spcBef>
              <a:buChar char="•"/>
              <a:tabLst>
                <a:tab pos="355600" algn="l"/>
              </a:tabLst>
            </a:pPr>
            <a:r>
              <a:rPr lang="en-MY" sz="2400" dirty="0">
                <a:cs typeface="Verdana"/>
              </a:rPr>
              <a:t>JKKP (DOSH) – legislation, standards, enforcement,  promotion</a:t>
            </a:r>
          </a:p>
          <a:p>
            <a:pPr marL="355600" marR="1721485" indent="-342900">
              <a:lnSpc>
                <a:spcPts val="2810"/>
              </a:lnSpc>
              <a:spcBef>
                <a:spcPts val="620"/>
              </a:spcBef>
              <a:buChar char="•"/>
              <a:tabLst>
                <a:tab pos="355600" algn="l"/>
              </a:tabLst>
            </a:pPr>
            <a:r>
              <a:rPr lang="en-MY" sz="2400" dirty="0">
                <a:cs typeface="Verdana"/>
              </a:rPr>
              <a:t>NIOSH – training, consultation, research, information dissemination</a:t>
            </a:r>
          </a:p>
          <a:p>
            <a:pPr marL="355600" indent="-342900">
              <a:lnSpc>
                <a:spcPct val="100000"/>
              </a:lnSpc>
              <a:spcBef>
                <a:spcPts val="270"/>
              </a:spcBef>
              <a:buChar char="•"/>
              <a:tabLst>
                <a:tab pos="355600" algn="l"/>
              </a:tabLst>
            </a:pPr>
            <a:r>
              <a:rPr lang="en-MY" sz="2400" dirty="0">
                <a:cs typeface="Verdana"/>
              </a:rPr>
              <a:t>PERKESO (SOCSO) – compensation, promotion, rehabilitation</a:t>
            </a: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har char="•"/>
              <a:tabLst>
                <a:tab pos="355600" algn="l"/>
              </a:tabLst>
            </a:pPr>
            <a:r>
              <a:rPr lang="en-MY" sz="2400" dirty="0">
                <a:cs typeface="Verdana"/>
              </a:rPr>
              <a:t>Ministry of Health</a:t>
            </a: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Char char="•"/>
              <a:tabLst>
                <a:tab pos="355600" algn="l"/>
              </a:tabLst>
            </a:pPr>
            <a:r>
              <a:rPr lang="en-MY" sz="2400" dirty="0">
                <a:cs typeface="Verdana"/>
              </a:rPr>
              <a:t>Others:</a:t>
            </a:r>
          </a:p>
          <a:p>
            <a:pPr marL="416559" lvl="1" indent="-170815">
              <a:lnSpc>
                <a:spcPct val="100000"/>
              </a:lnSpc>
              <a:spcBef>
                <a:spcPts val="270"/>
              </a:spcBef>
              <a:buChar char="-"/>
              <a:tabLst>
                <a:tab pos="416559" algn="l"/>
                <a:tab pos="2079625" algn="l"/>
              </a:tabLst>
            </a:pPr>
            <a:r>
              <a:rPr lang="en-MY" sz="2400" dirty="0">
                <a:cs typeface="Verdana"/>
              </a:rPr>
              <a:t>Universities: UKM,UPM, UM, USM</a:t>
            </a:r>
          </a:p>
          <a:p>
            <a:pPr marL="416559" lvl="1" indent="-170815">
              <a:lnSpc>
                <a:spcPct val="100000"/>
              </a:lnSpc>
              <a:spcBef>
                <a:spcPts val="265"/>
              </a:spcBef>
              <a:buChar char="-"/>
              <a:tabLst>
                <a:tab pos="416559" algn="l"/>
              </a:tabLst>
            </a:pPr>
            <a:r>
              <a:rPr lang="en-MY" sz="2400" dirty="0">
                <a:cs typeface="Verdana"/>
              </a:rPr>
              <a:t>Occupational  Health Units in the industries,</a:t>
            </a:r>
          </a:p>
          <a:p>
            <a:pPr marL="511175">
              <a:lnSpc>
                <a:spcPct val="100000"/>
              </a:lnSpc>
              <a:spcBef>
                <a:spcPts val="265"/>
              </a:spcBef>
            </a:pPr>
            <a:r>
              <a:rPr lang="en-MY" sz="2400" dirty="0">
                <a:cs typeface="Verdana"/>
              </a:rPr>
              <a:t>e.g.: Exxon Mobil, Petronas</a:t>
            </a:r>
          </a:p>
          <a:p>
            <a:pPr marL="167640">
              <a:lnSpc>
                <a:spcPct val="100000"/>
              </a:lnSpc>
              <a:spcBef>
                <a:spcPts val="265"/>
              </a:spcBef>
              <a:tabLst>
                <a:tab pos="415925" algn="l"/>
              </a:tabLst>
            </a:pPr>
            <a:r>
              <a:rPr lang="en-MY" sz="2400" dirty="0">
                <a:cs typeface="Verdana"/>
              </a:rPr>
              <a:t>-	NGOs :  SOEM, MIHA,  MSOSH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381000" y="194159"/>
            <a:ext cx="866697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6865" marR="5080" algn="ctr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Organisations Related to  Occupational Health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4283" y="1474966"/>
            <a:ext cx="7889603" cy="32489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356235" algn="l"/>
              </a:tabLst>
            </a:pPr>
            <a:r>
              <a:rPr lang="en-MY" sz="2800" b="1" dirty="0">
                <a:latin typeface="+mj-lt"/>
                <a:cs typeface="Verdana"/>
              </a:rPr>
              <a:t>International</a:t>
            </a: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6235" algn="l"/>
              </a:tabLst>
            </a:pPr>
            <a:endParaRPr lang="en-MY" sz="2800" dirty="0">
              <a:latin typeface="+mj-lt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6235" algn="l"/>
              </a:tabLst>
            </a:pPr>
            <a:r>
              <a:rPr sz="2800" dirty="0">
                <a:latin typeface="+mj-lt"/>
                <a:cs typeface="Verdana"/>
              </a:rPr>
              <a:t>UK : Health Safety Executive (HSE)</a:t>
            </a: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6235" algn="l"/>
              </a:tabLst>
            </a:pPr>
            <a:r>
              <a:rPr sz="2800" dirty="0">
                <a:latin typeface="+mj-lt"/>
                <a:cs typeface="Verdana"/>
              </a:rPr>
              <a:t>US : NIOSH, ACGIH</a:t>
            </a: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har char="•"/>
              <a:tabLst>
                <a:tab pos="356235" algn="l"/>
              </a:tabLst>
            </a:pPr>
            <a:r>
              <a:rPr sz="2800" dirty="0">
                <a:latin typeface="+mj-lt"/>
                <a:cs typeface="Verdana"/>
              </a:rPr>
              <a:t>International Labour Organisation (ILO)</a:t>
            </a:r>
          </a:p>
          <a:p>
            <a:pPr marL="355600" marR="5080" indent="-342900">
              <a:lnSpc>
                <a:spcPts val="3020"/>
              </a:lnSpc>
              <a:spcBef>
                <a:spcPts val="720"/>
              </a:spcBef>
              <a:buChar char="•"/>
              <a:tabLst>
                <a:tab pos="356235" algn="l"/>
              </a:tabLst>
            </a:pPr>
            <a:r>
              <a:rPr sz="2800" dirty="0">
                <a:latin typeface="+mj-lt"/>
                <a:cs typeface="Verdana"/>
              </a:rPr>
              <a:t>International Agency For Research into  Cancer (IARC)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7FCCB8B-6C84-43D3-B1E7-8F6B3944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0EA651BC-884D-4445-ACE0-D21FFA40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87494" y="6225721"/>
            <a:ext cx="3902152" cy="365125"/>
          </a:xfrm>
        </p:spPr>
        <p:txBody>
          <a:bodyPr/>
          <a:lstStyle/>
          <a:p>
            <a:r>
              <a:rPr lang="en-US" dirty="0"/>
              <a:t>© 2019 NIOSH Malaysia. All rights reserved.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A992E-2AEF-4E9F-8642-B4A95A0DB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3200" dirty="0"/>
              <a:t>Determinant Factors for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83304-4778-4847-AC0F-FA3298F76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962" y="1446801"/>
            <a:ext cx="7886700" cy="4351338"/>
          </a:xfrm>
        </p:spPr>
        <p:txBody>
          <a:bodyPr>
            <a:normAutofit/>
          </a:bodyPr>
          <a:lstStyle/>
          <a:p>
            <a:r>
              <a:rPr lang="en-MY" sz="2600" b="1" dirty="0">
                <a:latin typeface="+mj-lt"/>
                <a:cs typeface="Calibri" panose="020F0502020204030204" pitchFamily="34" charset="0"/>
              </a:rPr>
              <a:t>Biology and Genetics</a:t>
            </a:r>
          </a:p>
          <a:p>
            <a:r>
              <a:rPr lang="en-MY" sz="2600" b="1" dirty="0">
                <a:latin typeface="+mj-lt"/>
                <a:cs typeface="Calibri" panose="020F0502020204030204" pitchFamily="34" charset="0"/>
              </a:rPr>
              <a:t>Language and Cultural Barriers</a:t>
            </a:r>
          </a:p>
          <a:p>
            <a:r>
              <a:rPr lang="en-MY" sz="2600" b="1" dirty="0">
                <a:latin typeface="+mj-lt"/>
                <a:cs typeface="Calibri" panose="020F0502020204030204" pitchFamily="34" charset="0"/>
              </a:rPr>
              <a:t>Health Related Problems</a:t>
            </a:r>
          </a:p>
          <a:p>
            <a:r>
              <a:rPr lang="en-MY" sz="2600" b="1" dirty="0">
                <a:latin typeface="+mj-lt"/>
                <a:cs typeface="Calibri" panose="020F0502020204030204" pitchFamily="34" charset="0"/>
              </a:rPr>
              <a:t>Social Environment</a:t>
            </a:r>
          </a:p>
          <a:p>
            <a:r>
              <a:rPr lang="en-MY" sz="2600" b="1" dirty="0">
                <a:latin typeface="+mj-lt"/>
                <a:cs typeface="Calibri" panose="020F0502020204030204" pitchFamily="34" charset="0"/>
              </a:rPr>
              <a:t>Physical Environment</a:t>
            </a:r>
          </a:p>
          <a:p>
            <a:r>
              <a:rPr lang="en-MY" sz="2600" b="1" dirty="0">
                <a:latin typeface="+mj-lt"/>
                <a:cs typeface="Calibri" panose="020F0502020204030204" pitchFamily="34" charset="0"/>
              </a:rPr>
              <a:t>Access to Health Care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C7ED60-4B13-4AF7-8BB0-A1C0A825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8171E8-C6C0-4DEF-9574-23959B66A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59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614" y="87681"/>
            <a:ext cx="57854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45" dirty="0">
                <a:solidFill>
                  <a:srgbClr val="35385A"/>
                </a:solidFill>
                <a:latin typeface="Verdana"/>
                <a:cs typeface="Verdana"/>
              </a:rPr>
              <a:t>Biology </a:t>
            </a:r>
            <a:r>
              <a:rPr sz="4000" spc="-220" dirty="0">
                <a:solidFill>
                  <a:srgbClr val="35385A"/>
                </a:solidFill>
                <a:latin typeface="Verdana"/>
                <a:cs typeface="Verdana"/>
              </a:rPr>
              <a:t>and</a:t>
            </a:r>
            <a:r>
              <a:rPr sz="4000" spc="65" dirty="0">
                <a:solidFill>
                  <a:srgbClr val="35385A"/>
                </a:solidFill>
                <a:latin typeface="Verdana"/>
                <a:cs typeface="Verdana"/>
              </a:rPr>
              <a:t> </a:t>
            </a:r>
            <a:r>
              <a:rPr sz="4000" spc="-290" dirty="0">
                <a:solidFill>
                  <a:srgbClr val="35385A"/>
                </a:solidFill>
                <a:latin typeface="Verdana"/>
                <a:cs typeface="Verdana"/>
              </a:rPr>
              <a:t>genetics</a:t>
            </a:r>
            <a:endParaRPr sz="4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19628"/>
            <a:ext cx="7911465" cy="39158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65125" indent="-342900">
              <a:lnSpc>
                <a:spcPct val="100000"/>
              </a:lnSpc>
              <a:spcBef>
                <a:spcPts val="95"/>
              </a:spcBef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800" dirty="0">
                <a:latin typeface="+mj-lt"/>
                <a:cs typeface="Verdana"/>
              </a:rPr>
              <a:t>Genetic predispositions (e.g. Thalassemia,  hemoglobinopathies)</a:t>
            </a: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04040"/>
              </a:buClr>
              <a:buFont typeface="Wingdings"/>
              <a:buChar char=""/>
            </a:pPr>
            <a:endParaRPr sz="2800" dirty="0">
              <a:latin typeface="+mj-lt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800" dirty="0">
                <a:latin typeface="+mj-lt"/>
                <a:cs typeface="Verdana"/>
              </a:rPr>
              <a:t>Natural or acquired immunity (e.g., malaria,  immunizations)</a:t>
            </a: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04040"/>
              </a:buClr>
              <a:buFont typeface="Wingdings"/>
              <a:buChar char=""/>
            </a:pPr>
            <a:endParaRPr sz="2800" dirty="0">
              <a:latin typeface="+mj-lt"/>
              <a:cs typeface="Times New Roman"/>
            </a:endParaRPr>
          </a:p>
          <a:p>
            <a:pPr marL="355600" marR="720725" indent="-342900">
              <a:lnSpc>
                <a:spcPct val="100000"/>
              </a:lnSpc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800" dirty="0">
                <a:latin typeface="+mj-lt"/>
                <a:cs typeface="Verdana"/>
              </a:rPr>
              <a:t>Migrant populations frequently have a  different age/gender structure than the  native population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239" y="6525259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MY" spc="-95" smtClean="0"/>
              <a:pPr marL="25400">
                <a:lnSpc>
                  <a:spcPts val="1240"/>
                </a:lnSpc>
              </a:pPr>
              <a:t>10</a:t>
            </a:fld>
            <a:endParaRPr spc="-95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5BAC49-1831-4457-B0A1-C855C1F46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D5DE770-4B47-4C70-88E8-526A1E1FB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154941"/>
            <a:ext cx="60388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80" dirty="0">
                <a:solidFill>
                  <a:srgbClr val="35385A"/>
                </a:solidFill>
                <a:latin typeface="Verdana"/>
                <a:cs typeface="Verdana"/>
              </a:rPr>
              <a:t>Health </a:t>
            </a:r>
            <a:r>
              <a:rPr sz="4000" spc="-325" dirty="0">
                <a:solidFill>
                  <a:srgbClr val="35385A"/>
                </a:solidFill>
                <a:latin typeface="Verdana"/>
                <a:cs typeface="Verdana"/>
              </a:rPr>
              <a:t>Related</a:t>
            </a:r>
            <a:r>
              <a:rPr sz="4000" spc="-145" dirty="0">
                <a:solidFill>
                  <a:srgbClr val="35385A"/>
                </a:solidFill>
                <a:latin typeface="Verdana"/>
                <a:cs typeface="Verdana"/>
              </a:rPr>
              <a:t> </a:t>
            </a:r>
            <a:r>
              <a:rPr sz="4000" spc="-425" dirty="0">
                <a:solidFill>
                  <a:srgbClr val="35385A"/>
                </a:solidFill>
                <a:latin typeface="Verdana"/>
                <a:cs typeface="Verdana"/>
              </a:rPr>
              <a:t>Problems</a:t>
            </a:r>
            <a:endParaRPr sz="4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283297"/>
            <a:ext cx="7950200" cy="440120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77520" indent="-464820">
              <a:lnSpc>
                <a:spcPct val="100000"/>
              </a:lnSpc>
              <a:spcBef>
                <a:spcPts val="500"/>
              </a:spcBef>
              <a:buClr>
                <a:srgbClr val="404040"/>
              </a:buClr>
              <a:buFont typeface="Wingdings"/>
              <a:buChar char=""/>
              <a:tabLst>
                <a:tab pos="477520" algn="l"/>
              </a:tabLst>
            </a:pPr>
            <a:r>
              <a:rPr sz="2600" dirty="0">
                <a:latin typeface="+mj-lt"/>
                <a:cs typeface="Verdana"/>
              </a:rPr>
              <a:t>Communicable diseases</a:t>
            </a:r>
          </a:p>
          <a:p>
            <a:pPr marL="927100" lvl="1" indent="-335280">
              <a:lnSpc>
                <a:spcPct val="100000"/>
              </a:lnSpc>
              <a:spcBef>
                <a:spcPts val="340"/>
              </a:spcBef>
              <a:buClr>
                <a:srgbClr val="404040"/>
              </a:buClr>
              <a:buFont typeface="Arial"/>
              <a:buChar char="–"/>
              <a:tabLst>
                <a:tab pos="927735" algn="l"/>
              </a:tabLst>
            </a:pPr>
            <a:r>
              <a:rPr sz="2600" dirty="0">
                <a:latin typeface="+mj-lt"/>
                <a:cs typeface="Verdana"/>
              </a:rPr>
              <a:t>AIDS, tuberculosis, dengue, malaria, STDs</a:t>
            </a:r>
          </a:p>
          <a:p>
            <a:pPr marL="477520" indent="-464820">
              <a:lnSpc>
                <a:spcPct val="100000"/>
              </a:lnSpc>
              <a:spcBef>
                <a:spcPts val="380"/>
              </a:spcBef>
              <a:buClr>
                <a:srgbClr val="404040"/>
              </a:buClr>
              <a:buFont typeface="Wingdings"/>
              <a:buChar char=""/>
              <a:tabLst>
                <a:tab pos="477520" algn="l"/>
              </a:tabLst>
            </a:pPr>
            <a:r>
              <a:rPr sz="2600" dirty="0">
                <a:latin typeface="+mj-lt"/>
                <a:cs typeface="Verdana"/>
              </a:rPr>
              <a:t>Tropical parasitic infections</a:t>
            </a:r>
          </a:p>
          <a:p>
            <a:pPr marL="477520" indent="-464820">
              <a:lnSpc>
                <a:spcPct val="100000"/>
              </a:lnSpc>
              <a:spcBef>
                <a:spcPts val="385"/>
              </a:spcBef>
              <a:buClr>
                <a:srgbClr val="404040"/>
              </a:buClr>
              <a:buFont typeface="Wingdings"/>
              <a:buChar char=""/>
              <a:tabLst>
                <a:tab pos="477520" algn="l"/>
              </a:tabLst>
            </a:pPr>
            <a:r>
              <a:rPr sz="2600" dirty="0">
                <a:latin typeface="+mj-lt"/>
                <a:cs typeface="Verdana"/>
              </a:rPr>
              <a:t>Psychological disorders</a:t>
            </a:r>
          </a:p>
          <a:p>
            <a:pPr marL="927100" marR="842010" lvl="1" indent="-335280">
              <a:lnSpc>
                <a:spcPts val="3020"/>
              </a:lnSpc>
              <a:spcBef>
                <a:spcPts val="725"/>
              </a:spcBef>
              <a:buClr>
                <a:srgbClr val="404040"/>
              </a:buClr>
              <a:buFont typeface="Arial"/>
              <a:buChar char="–"/>
              <a:tabLst>
                <a:tab pos="927735" algn="l"/>
              </a:tabLst>
            </a:pPr>
            <a:r>
              <a:rPr sz="2600" dirty="0">
                <a:latin typeface="+mj-lt"/>
                <a:cs typeface="Verdana"/>
              </a:rPr>
              <a:t>Social isolation, culture shock, goal–  striving, cultural change</a:t>
            </a:r>
          </a:p>
          <a:p>
            <a:pPr marL="927100" marR="953135" lvl="1" indent="-335280">
              <a:lnSpc>
                <a:spcPts val="3020"/>
              </a:lnSpc>
              <a:spcBef>
                <a:spcPts val="680"/>
              </a:spcBef>
              <a:buClr>
                <a:srgbClr val="404040"/>
              </a:buClr>
              <a:buFont typeface="Arial"/>
              <a:buChar char="–"/>
              <a:tabLst>
                <a:tab pos="927735" algn="l"/>
              </a:tabLst>
            </a:pPr>
            <a:r>
              <a:rPr sz="2600" dirty="0">
                <a:latin typeface="+mj-lt"/>
                <a:cs typeface="Verdana"/>
              </a:rPr>
              <a:t>Mental illness, behavior disorders, &amp;  psychosomatic complaints</a:t>
            </a:r>
          </a:p>
          <a:p>
            <a:pPr marL="477520" indent="-464820">
              <a:lnSpc>
                <a:spcPct val="100000"/>
              </a:lnSpc>
              <a:spcBef>
                <a:spcPts val="345"/>
              </a:spcBef>
              <a:buClr>
                <a:srgbClr val="404040"/>
              </a:buClr>
              <a:buFont typeface="Wingdings"/>
              <a:buChar char=""/>
              <a:tabLst>
                <a:tab pos="477520" algn="l"/>
              </a:tabLst>
            </a:pPr>
            <a:r>
              <a:rPr sz="2600" dirty="0">
                <a:latin typeface="+mj-lt"/>
                <a:cs typeface="Verdana"/>
              </a:rPr>
              <a:t>Associated with drug addiction</a:t>
            </a:r>
          </a:p>
          <a:p>
            <a:pPr marL="927100" lvl="1" indent="-335280">
              <a:lnSpc>
                <a:spcPct val="100000"/>
              </a:lnSpc>
              <a:spcBef>
                <a:spcPts val="340"/>
              </a:spcBef>
              <a:buClr>
                <a:srgbClr val="404040"/>
              </a:buClr>
              <a:buFont typeface="Arial"/>
              <a:buChar char="–"/>
              <a:tabLst>
                <a:tab pos="927735" algn="l"/>
              </a:tabLst>
            </a:pPr>
            <a:r>
              <a:rPr sz="2600" dirty="0">
                <a:latin typeface="+mj-lt"/>
                <a:cs typeface="Verdana"/>
              </a:rPr>
              <a:t>Suicide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239" y="6525259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MY" spc="-95" smtClean="0"/>
              <a:pPr marL="25400">
                <a:lnSpc>
                  <a:spcPts val="1240"/>
                </a:lnSpc>
              </a:pPr>
              <a:t>11</a:t>
            </a:fld>
            <a:endParaRPr spc="-95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40C85C-A907-4094-ACA5-CAEFA09C6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62B80AD-8AD9-44A0-87DD-21A3A8B70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614" y="148165"/>
            <a:ext cx="594332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35385A"/>
                </a:solidFill>
                <a:latin typeface="Verdana"/>
                <a:cs typeface="Verdana"/>
              </a:rPr>
              <a:t>Social environment</a:t>
            </a:r>
            <a:endParaRPr sz="4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7455" y="1498581"/>
            <a:ext cx="7911374" cy="40132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New social setting</a:t>
            </a:r>
            <a:r>
              <a:rPr lang="en-MY" sz="2600" dirty="0">
                <a:latin typeface="+mj-lt"/>
                <a:cs typeface="Calibri" panose="020F0502020204030204" pitchFamily="34" charset="0"/>
              </a:rPr>
              <a:t>, language barrier</a:t>
            </a:r>
            <a:endParaRPr sz="2600" dirty="0">
              <a:latin typeface="+mj-lt"/>
              <a:cs typeface="Calibri" panose="020F050202020403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Legal migratory status</a:t>
            </a: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Marginalization</a:t>
            </a:r>
          </a:p>
          <a:p>
            <a:pPr marL="756285" lvl="1" indent="-286385">
              <a:lnSpc>
                <a:spcPct val="100000"/>
              </a:lnSpc>
              <a:spcBef>
                <a:spcPts val="20"/>
              </a:spcBef>
              <a:buClr>
                <a:srgbClr val="404040"/>
              </a:buClr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Discrimination, stigmatization and xenophobia</a:t>
            </a: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Loss of familiar and social support</a:t>
            </a:r>
          </a:p>
          <a:p>
            <a:pPr marL="355600" indent="-342900">
              <a:lnSpc>
                <a:spcPct val="100000"/>
              </a:lnSpc>
              <a:buClr>
                <a:srgbClr val="404040"/>
              </a:buClr>
              <a:buFont typeface="Wingdings"/>
              <a:buChar char=""/>
              <a:tabLst>
                <a:tab pos="35560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Socio-economic status</a:t>
            </a: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Clr>
                <a:srgbClr val="404040"/>
              </a:buClr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Education level</a:t>
            </a:r>
          </a:p>
          <a:p>
            <a:pPr marL="756285" lvl="1" indent="-286385">
              <a:lnSpc>
                <a:spcPct val="100000"/>
              </a:lnSpc>
              <a:buClr>
                <a:srgbClr val="404040"/>
              </a:buClr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Occupation</a:t>
            </a:r>
          </a:p>
          <a:p>
            <a:pPr marL="756285" lvl="1" indent="-286385">
              <a:lnSpc>
                <a:spcPct val="100000"/>
              </a:lnSpc>
              <a:buClr>
                <a:srgbClr val="404040"/>
              </a:buClr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600" dirty="0">
                <a:latin typeface="+mj-lt"/>
                <a:cs typeface="Calibri" panose="020F0502020204030204" pitchFamily="34" charset="0"/>
              </a:rPr>
              <a:t>Income (Poverty)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239" y="6525259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MY" spc="-95" smtClean="0"/>
              <a:pPr marL="25400">
                <a:lnSpc>
                  <a:spcPts val="1240"/>
                </a:lnSpc>
              </a:pPr>
              <a:t>12</a:t>
            </a:fld>
            <a:endParaRPr spc="-95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8CF4E9-8390-4189-BB06-F0F168992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498F826-8CA6-458C-A0C7-0CA6FD23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614" y="154941"/>
            <a:ext cx="58350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45" dirty="0">
                <a:solidFill>
                  <a:srgbClr val="35385A"/>
                </a:solidFill>
                <a:latin typeface="Verdana"/>
                <a:cs typeface="Verdana"/>
              </a:rPr>
              <a:t>Physical</a:t>
            </a:r>
            <a:r>
              <a:rPr sz="4000" spc="-35" dirty="0">
                <a:solidFill>
                  <a:srgbClr val="35385A"/>
                </a:solidFill>
                <a:latin typeface="Verdana"/>
                <a:cs typeface="Verdana"/>
              </a:rPr>
              <a:t> </a:t>
            </a:r>
            <a:r>
              <a:rPr sz="4000" spc="-400" dirty="0">
                <a:solidFill>
                  <a:srgbClr val="35385A"/>
                </a:solidFill>
                <a:latin typeface="Verdana"/>
                <a:cs typeface="Verdana"/>
              </a:rPr>
              <a:t>environment</a:t>
            </a:r>
            <a:endParaRPr sz="4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1883" y="1585876"/>
            <a:ext cx="7205345" cy="28142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5920" indent="-363220">
              <a:lnSpc>
                <a:spcPct val="100000"/>
              </a:lnSpc>
              <a:spcBef>
                <a:spcPts val="105"/>
              </a:spcBef>
              <a:buClr>
                <a:srgbClr val="404040"/>
              </a:buClr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sz="2600" dirty="0">
                <a:cs typeface="Verdana"/>
              </a:rPr>
              <a:t>Weather</a:t>
            </a:r>
            <a:endParaRPr sz="2600"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404040"/>
              </a:buClr>
              <a:buFont typeface="Wingdings"/>
              <a:buChar char=""/>
            </a:pPr>
            <a:endParaRPr sz="2600">
              <a:cs typeface="Times New Roman"/>
            </a:endParaRPr>
          </a:p>
          <a:p>
            <a:pPr marL="375920" indent="-363220">
              <a:lnSpc>
                <a:spcPct val="100000"/>
              </a:lnSpc>
              <a:buClr>
                <a:srgbClr val="404040"/>
              </a:buClr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sz="2600" dirty="0">
                <a:cs typeface="Verdana"/>
              </a:rPr>
              <a:t>Environment (eg., air quality)</a:t>
            </a:r>
            <a:endParaRPr sz="2600"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404040"/>
              </a:buClr>
              <a:buFont typeface="Wingdings"/>
              <a:buChar char=""/>
            </a:pPr>
            <a:endParaRPr sz="2600">
              <a:cs typeface="Times New Roman"/>
            </a:endParaRPr>
          </a:p>
          <a:p>
            <a:pPr marL="375920" indent="-363220">
              <a:lnSpc>
                <a:spcPct val="100000"/>
              </a:lnSpc>
              <a:spcBef>
                <a:spcPts val="5"/>
              </a:spcBef>
              <a:buClr>
                <a:srgbClr val="404040"/>
              </a:buClr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sz="2600" dirty="0">
                <a:cs typeface="Verdana"/>
              </a:rPr>
              <a:t>Disease vectors distribution</a:t>
            </a:r>
            <a:endParaRPr sz="2600"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404040"/>
              </a:buClr>
              <a:buFont typeface="Wingdings"/>
              <a:buChar char=""/>
            </a:pPr>
            <a:endParaRPr sz="2600">
              <a:cs typeface="Times New Roman"/>
            </a:endParaRPr>
          </a:p>
          <a:p>
            <a:pPr marL="375920" indent="-363220">
              <a:lnSpc>
                <a:spcPct val="100000"/>
              </a:lnSpc>
              <a:buClr>
                <a:srgbClr val="404040"/>
              </a:buClr>
              <a:buSzPct val="96875"/>
              <a:buFont typeface="Wingdings"/>
              <a:buChar char=""/>
              <a:tabLst>
                <a:tab pos="376555" algn="l"/>
              </a:tabLst>
            </a:pPr>
            <a:r>
              <a:rPr sz="2600" dirty="0">
                <a:cs typeface="Verdana"/>
              </a:rPr>
              <a:t>Housing and workplace conditions</a:t>
            </a:r>
            <a:endParaRPr sz="2600"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239" y="6525259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MY" spc="-95" smtClean="0"/>
              <a:pPr marL="25400">
                <a:lnSpc>
                  <a:spcPts val="1240"/>
                </a:lnSpc>
              </a:pPr>
              <a:t>13</a:t>
            </a:fld>
            <a:endParaRPr spc="-95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C1BBA-F470-4871-A3E9-62368220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0500D98-1631-4F99-AC37-1B262108A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396" y="169485"/>
            <a:ext cx="6964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10" dirty="0">
                <a:solidFill>
                  <a:srgbClr val="35385A"/>
                </a:solidFill>
                <a:latin typeface="Verdana"/>
                <a:cs typeface="Verdana"/>
              </a:rPr>
              <a:t>Physical</a:t>
            </a:r>
            <a:r>
              <a:rPr spc="-75" dirty="0">
                <a:solidFill>
                  <a:srgbClr val="35385A"/>
                </a:solidFill>
                <a:latin typeface="Verdana"/>
                <a:cs typeface="Verdana"/>
              </a:rPr>
              <a:t> </a:t>
            </a:r>
            <a:r>
              <a:rPr spc="-315" dirty="0">
                <a:solidFill>
                  <a:srgbClr val="35385A"/>
                </a:solidFill>
                <a:latin typeface="Verdana"/>
                <a:cs typeface="Verdana"/>
              </a:rPr>
              <a:t>environment…..cont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340" y="1090930"/>
            <a:ext cx="8052889" cy="44377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latin typeface="+mj-lt"/>
                <a:cs typeface="Verdana"/>
              </a:rPr>
              <a:t>Housing conditions</a:t>
            </a:r>
          </a:p>
          <a:p>
            <a:pPr marL="329565" indent="-316865">
              <a:lnSpc>
                <a:spcPct val="100000"/>
              </a:lnSpc>
              <a:spcBef>
                <a:spcPts val="2695"/>
              </a:spcBef>
              <a:buClr>
                <a:srgbClr val="40404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400" dirty="0">
                <a:latin typeface="+mj-lt"/>
                <a:cs typeface="Verdana"/>
              </a:rPr>
              <a:t>Poor housing</a:t>
            </a:r>
          </a:p>
          <a:p>
            <a:pPr marL="756285" lvl="1" indent="-286385">
              <a:lnSpc>
                <a:spcPct val="100000"/>
              </a:lnSpc>
              <a:spcBef>
                <a:spcPts val="590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+mj-lt"/>
                <a:cs typeface="Verdana"/>
              </a:rPr>
              <a:t>Overcrowding</a:t>
            </a: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+mj-lt"/>
                <a:cs typeface="Verdana"/>
              </a:rPr>
              <a:t>Noise disturbance</a:t>
            </a: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+mj-lt"/>
                <a:cs typeface="Verdana"/>
              </a:rPr>
              <a:t>Unsafe neighborhood</a:t>
            </a:r>
          </a:p>
          <a:p>
            <a:pPr marL="756285" lvl="1" indent="-286385">
              <a:lnSpc>
                <a:spcPct val="100000"/>
              </a:lnSpc>
              <a:spcBef>
                <a:spcPts val="580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+mj-lt"/>
                <a:cs typeface="Verdana"/>
              </a:rPr>
              <a:t>Low indoor air quality</a:t>
            </a:r>
          </a:p>
          <a:p>
            <a:pPr marL="756285" marR="1268730" lvl="1" indent="-286385">
              <a:lnSpc>
                <a:spcPct val="100000"/>
              </a:lnSpc>
              <a:spcBef>
                <a:spcPts val="575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+mj-lt"/>
                <a:cs typeface="Verdana"/>
              </a:rPr>
              <a:t>Limited recreation and transportation  opportunities</a:t>
            </a: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404040"/>
              </a:buClr>
              <a:buFont typeface="Arial"/>
              <a:buChar char="–"/>
            </a:pPr>
            <a:endParaRPr sz="2400" dirty="0">
              <a:latin typeface="+mj-lt"/>
              <a:cs typeface="Times New Roman"/>
            </a:endParaRPr>
          </a:p>
          <a:p>
            <a:pPr marL="329565" indent="-316865">
              <a:lnSpc>
                <a:spcPct val="100000"/>
              </a:lnSpc>
              <a:buClr>
                <a:srgbClr val="40404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400" dirty="0">
                <a:latin typeface="+mj-lt"/>
                <a:cs typeface="Verdana"/>
              </a:rPr>
              <a:t>Concentrated in ethnic/minority enclaves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239" y="6525259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MY" spc="-95" smtClean="0"/>
              <a:pPr marL="25400">
                <a:lnSpc>
                  <a:spcPts val="1240"/>
                </a:lnSpc>
              </a:pPr>
              <a:t>14</a:t>
            </a:fld>
            <a:endParaRPr spc="-95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58E1C-C49B-46C4-BEA4-A16FA58BD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2019 NIOSH Malaysia. All rights reserved.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4464A0E-593D-433D-B6FD-9B6BE88D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614" y="130151"/>
            <a:ext cx="5394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>
                <a:solidFill>
                  <a:srgbClr val="35385A"/>
                </a:solidFill>
                <a:latin typeface="Verdana"/>
                <a:cs typeface="Verdana"/>
              </a:rPr>
              <a:t>Access </a:t>
            </a:r>
            <a:r>
              <a:rPr spc="-365" dirty="0">
                <a:solidFill>
                  <a:srgbClr val="35385A"/>
                </a:solidFill>
                <a:latin typeface="Verdana"/>
                <a:cs typeface="Verdana"/>
              </a:rPr>
              <a:t>to </a:t>
            </a:r>
            <a:r>
              <a:rPr spc="-315" dirty="0">
                <a:solidFill>
                  <a:srgbClr val="35385A"/>
                </a:solidFill>
                <a:latin typeface="Verdana"/>
                <a:cs typeface="Verdana"/>
              </a:rPr>
              <a:t>health</a:t>
            </a:r>
            <a:r>
              <a:rPr dirty="0">
                <a:solidFill>
                  <a:srgbClr val="35385A"/>
                </a:solidFill>
                <a:latin typeface="Verdana"/>
                <a:cs typeface="Verdana"/>
              </a:rPr>
              <a:t> </a:t>
            </a:r>
            <a:r>
              <a:rPr spc="-150" dirty="0">
                <a:solidFill>
                  <a:srgbClr val="35385A"/>
                </a:solidFill>
                <a:latin typeface="Verdana"/>
                <a:cs typeface="Verdana"/>
              </a:rPr>
              <a:t>care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8614" y="1055315"/>
            <a:ext cx="8457929" cy="4718598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421005" indent="-408305">
              <a:lnSpc>
                <a:spcPct val="100000"/>
              </a:lnSpc>
              <a:spcBef>
                <a:spcPts val="994"/>
              </a:spcBef>
              <a:buClr>
                <a:srgbClr val="404040"/>
              </a:buClr>
              <a:buSzPct val="97222"/>
              <a:buFont typeface="Wingdings"/>
              <a:buChar char=""/>
              <a:tabLst>
                <a:tab pos="421640" algn="l"/>
              </a:tabLst>
            </a:pPr>
            <a:r>
              <a:rPr sz="2600" dirty="0">
                <a:latin typeface="+mj-lt"/>
                <a:cs typeface="Verdana"/>
              </a:rPr>
              <a:t>Vulnerabilities:</a:t>
            </a:r>
          </a:p>
          <a:p>
            <a:pPr marL="756285" marR="5080" lvl="1" indent="-286385">
              <a:lnSpc>
                <a:spcPct val="100000"/>
              </a:lnSpc>
              <a:spcBef>
                <a:spcPts val="690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+mj-lt"/>
                <a:cs typeface="Verdana"/>
              </a:rPr>
              <a:t>Differences in health systems and practices between countries of origin and destination</a:t>
            </a:r>
          </a:p>
          <a:p>
            <a:pPr marL="756285" marR="78105" lvl="1" indent="-286385">
              <a:lnSpc>
                <a:spcPct val="100000"/>
              </a:lnSpc>
              <a:spcBef>
                <a:spcPts val="675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+mj-lt"/>
                <a:cs typeface="Verdana"/>
              </a:rPr>
              <a:t>Legal limitations on access to care based  on migration status</a:t>
            </a: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+mj-lt"/>
                <a:cs typeface="Verdana"/>
              </a:rPr>
              <a:t>Many barriers to access to care</a:t>
            </a:r>
          </a:p>
          <a:p>
            <a:pPr marL="1155700" lvl="2" indent="-228600">
              <a:lnSpc>
                <a:spcPct val="100000"/>
              </a:lnSpc>
              <a:spcBef>
                <a:spcPts val="595"/>
              </a:spcBef>
              <a:buClr>
                <a:srgbClr val="404040"/>
              </a:buClr>
              <a:buFont typeface="Arial"/>
              <a:buChar char="•"/>
              <a:tabLst>
                <a:tab pos="1156335" algn="l"/>
              </a:tabLst>
            </a:pPr>
            <a:r>
              <a:rPr sz="2600" dirty="0">
                <a:latin typeface="+mj-lt"/>
                <a:cs typeface="Verdana"/>
              </a:rPr>
              <a:t>Culture, language, cost</a:t>
            </a:r>
          </a:p>
          <a:p>
            <a:pPr marL="1155700" lvl="2" indent="-228600">
              <a:lnSpc>
                <a:spcPct val="100000"/>
              </a:lnSpc>
              <a:spcBef>
                <a:spcPts val="575"/>
              </a:spcBef>
              <a:buClr>
                <a:srgbClr val="404040"/>
              </a:buClr>
              <a:buFont typeface="Arial"/>
              <a:buChar char="•"/>
              <a:tabLst>
                <a:tab pos="1156335" algn="l"/>
              </a:tabLst>
            </a:pPr>
            <a:r>
              <a:rPr sz="2600" dirty="0">
                <a:latin typeface="+mj-lt"/>
                <a:cs typeface="Verdana"/>
              </a:rPr>
              <a:t>Limited awareness about available services</a:t>
            </a:r>
          </a:p>
          <a:p>
            <a:pPr marL="1155700" lvl="2" indent="-228600">
              <a:lnSpc>
                <a:spcPct val="100000"/>
              </a:lnSpc>
              <a:spcBef>
                <a:spcPts val="580"/>
              </a:spcBef>
              <a:buClr>
                <a:srgbClr val="404040"/>
              </a:buClr>
              <a:buFont typeface="Arial"/>
              <a:buChar char="•"/>
              <a:tabLst>
                <a:tab pos="1156335" algn="l"/>
              </a:tabLst>
            </a:pPr>
            <a:r>
              <a:rPr sz="2600" dirty="0">
                <a:latin typeface="+mj-lt"/>
                <a:cs typeface="Verdana"/>
              </a:rPr>
              <a:t>Lack of health insurance</a:t>
            </a:r>
          </a:p>
          <a:p>
            <a:pPr marL="756285" lvl="1" indent="-286385">
              <a:lnSpc>
                <a:spcPct val="100000"/>
              </a:lnSpc>
              <a:spcBef>
                <a:spcPts val="655"/>
              </a:spcBef>
              <a:buClr>
                <a:srgbClr val="404040"/>
              </a:buClr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+mj-lt"/>
                <a:cs typeface="Verdana"/>
              </a:rPr>
              <a:t>Disparities in quality of care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42239" y="6525259"/>
            <a:ext cx="2063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lang="en-MY" spc="-95" smtClean="0"/>
              <a:pPr marL="25400">
                <a:lnSpc>
                  <a:spcPts val="1240"/>
                </a:lnSpc>
              </a:pPr>
              <a:t>15</a:t>
            </a:fld>
            <a:endParaRPr spc="-9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535940" y="6525259"/>
            <a:ext cx="205105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bg1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240"/>
              </a:lnSpc>
            </a:pPr>
            <a:r>
              <a:rPr lang="en-US" spc="-50"/>
              <a:t>© 2019 NIOSH Malaysia. All rights reserved.</a:t>
            </a:r>
            <a:endParaRPr spc="-95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56A0F34-D69C-4537-B619-483E99ABF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582" y="6225721"/>
            <a:ext cx="458161" cy="365125"/>
          </a:xfrm>
        </p:spPr>
        <p:txBody>
          <a:bodyPr/>
          <a:lstStyle/>
          <a:p>
            <a:fld id="{D1B05801-E8BD-4372-A8F2-7537C9EB4BFA}" type="slidenum">
              <a:rPr lang="en-US" smtClean="0"/>
              <a:t>15</a:t>
            </a:fld>
            <a:endParaRPr lang="en-US" dirty="0"/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AA941B12-AE8D-473F-A57B-1E09C186F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87494" y="6225721"/>
            <a:ext cx="3902152" cy="365125"/>
          </a:xfrm>
        </p:spPr>
        <p:txBody>
          <a:bodyPr/>
          <a:lstStyle/>
          <a:p>
            <a:r>
              <a:rPr lang="en-US" dirty="0"/>
              <a:t>© 2019 NIOSH Malaysia. All rights reserved.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6603AD-C76E-412D-B7EF-6BCB57BD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Occupational Health Activities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4752D1-A053-4C50-A6B5-24F7E5AFE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4F46E2-7D23-49C9-879D-E075BF521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6A3D5A-F877-4080-8543-31C51D062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64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9D07E-A489-48A6-8941-CBE67475A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Prevention Activities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75DDCA-915C-40ED-9D52-74CF8AA44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ED62CE-8D30-429A-968A-5F5273E8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3A0A4519-B7C2-4D57-A548-15D55F1BAC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151009"/>
              </p:ext>
            </p:extLst>
          </p:nvPr>
        </p:nvGraphicFramePr>
        <p:xfrm>
          <a:off x="228600" y="1464808"/>
          <a:ext cx="8686799" cy="4337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0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7278">
                <a:tc>
                  <a:txBody>
                    <a:bodyPr/>
                    <a:lstStyle/>
                    <a:p>
                      <a:pPr marL="0" marR="387350" indent="0" algn="ctr">
                        <a:lnSpc>
                          <a:spcPct val="103800"/>
                        </a:lnSpc>
                        <a:spcBef>
                          <a:spcPts val="1380"/>
                        </a:spcBef>
                      </a:pPr>
                      <a:r>
                        <a:rPr lang="en-MY" sz="2600" b="1" spc="0" dirty="0">
                          <a:latin typeface="Verdana"/>
                          <a:cs typeface="Verdana"/>
                        </a:rPr>
                        <a:t>Primary Prevention</a:t>
                      </a:r>
                    </a:p>
                    <a:p>
                      <a:pPr marL="0" marR="387350" indent="0" algn="ctr">
                        <a:lnSpc>
                          <a:spcPct val="103800"/>
                        </a:lnSpc>
                        <a:spcBef>
                          <a:spcPts val="1380"/>
                        </a:spcBef>
                      </a:pPr>
                      <a:endParaRPr sz="800" dirty="0">
                        <a:latin typeface="Verdana"/>
                        <a:cs typeface="Verdana"/>
                      </a:endParaRPr>
                    </a:p>
                    <a:p>
                      <a:pPr marL="261620" marR="342900" algn="l">
                        <a:lnSpc>
                          <a:spcPct val="103600"/>
                        </a:lnSpc>
                        <a:spcBef>
                          <a:spcPts val="35"/>
                        </a:spcBef>
                      </a:pPr>
                      <a:r>
                        <a:rPr sz="1800" spc="-20" dirty="0">
                          <a:latin typeface="Verdana"/>
                          <a:cs typeface="Verdana"/>
                        </a:rPr>
                        <a:t>Health 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promotion  </a:t>
                      </a:r>
                      <a:r>
                        <a:rPr sz="1800" spc="5" dirty="0">
                          <a:latin typeface="Verdana"/>
                          <a:cs typeface="Verdana"/>
                        </a:rPr>
                        <a:t>Specific</a:t>
                      </a:r>
                      <a:r>
                        <a:rPr sz="1800" spc="-2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10" dirty="0">
                          <a:latin typeface="Verdana"/>
                          <a:cs typeface="Verdana"/>
                        </a:rPr>
                        <a:t>protection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50" dirty="0">
                        <a:latin typeface="Times New Roman"/>
                        <a:cs typeface="Times New Roman"/>
                      </a:endParaRPr>
                    </a:p>
                    <a:p>
                      <a:pPr marL="493395" indent="-231775" algn="l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Symbol"/>
                        <a:buChar char=""/>
                        <a:tabLst>
                          <a:tab pos="494030" algn="l"/>
                        </a:tabLst>
                      </a:pPr>
                      <a:r>
                        <a:rPr sz="1800" spc="-30" dirty="0">
                          <a:latin typeface="Verdana"/>
                          <a:cs typeface="Verdana"/>
                        </a:rPr>
                        <a:t>Regulations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493395" indent="-231775" algn="l">
                        <a:lnSpc>
                          <a:spcPct val="100000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494030" algn="l"/>
                        </a:tabLst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Control</a:t>
                      </a:r>
                      <a:r>
                        <a:rPr sz="18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5" dirty="0">
                          <a:latin typeface="Verdana"/>
                          <a:cs typeface="Verdana"/>
                        </a:rPr>
                        <a:t>measures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493395" indent="-231775" algn="l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494030" algn="l"/>
                        </a:tabLst>
                      </a:pPr>
                      <a:r>
                        <a:rPr sz="1800" spc="-70" dirty="0">
                          <a:latin typeface="Verdana"/>
                          <a:cs typeface="Verdana"/>
                        </a:rPr>
                        <a:t>Immunisation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493395" marR="906780" indent="-231775" algn="l">
                        <a:lnSpc>
                          <a:spcPts val="224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94030" algn="l"/>
                        </a:tabLst>
                      </a:pPr>
                      <a:r>
                        <a:rPr sz="1800" spc="-75" dirty="0">
                          <a:latin typeface="Verdana"/>
                          <a:cs typeface="Verdana"/>
                        </a:rPr>
                        <a:t>Universal 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cau</a:t>
                      </a:r>
                      <a:r>
                        <a:rPr sz="1800" spc="-1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800" spc="2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175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40715" indent="0" algn="ctr">
                        <a:lnSpc>
                          <a:spcPct val="103800"/>
                        </a:lnSpc>
                        <a:spcBef>
                          <a:spcPts val="1380"/>
                        </a:spcBef>
                      </a:pPr>
                      <a:r>
                        <a:rPr lang="en-MY" sz="2600" b="1" spc="-5" dirty="0" err="1">
                          <a:latin typeface="Verdana"/>
                          <a:cs typeface="Verdana"/>
                        </a:rPr>
                        <a:t>Secondar</a:t>
                      </a:r>
                      <a:r>
                        <a:rPr sz="2600" b="1" dirty="0">
                          <a:latin typeface="Verdana"/>
                          <a:cs typeface="Verdana"/>
                        </a:rPr>
                        <a:t>y  </a:t>
                      </a:r>
                      <a:r>
                        <a:rPr sz="2600" b="1" spc="-254" dirty="0">
                          <a:latin typeface="Verdana"/>
                          <a:cs typeface="Verdana"/>
                        </a:rPr>
                        <a:t>Prevention</a:t>
                      </a:r>
                      <a:endParaRPr lang="en-MY" sz="2600" b="1" spc="-254" dirty="0">
                        <a:latin typeface="Verdana"/>
                        <a:cs typeface="Verdana"/>
                      </a:endParaRPr>
                    </a:p>
                    <a:p>
                      <a:pPr marL="0" marR="640715" indent="0" algn="ctr">
                        <a:lnSpc>
                          <a:spcPct val="103800"/>
                        </a:lnSpc>
                        <a:spcBef>
                          <a:spcPts val="1380"/>
                        </a:spcBef>
                      </a:pPr>
                      <a:endParaRPr sz="800" dirty="0">
                        <a:latin typeface="Verdana"/>
                        <a:cs typeface="Verdana"/>
                      </a:endParaRPr>
                    </a:p>
                    <a:p>
                      <a:pPr marL="255270" marR="650875" algn="l">
                        <a:lnSpc>
                          <a:spcPct val="103600"/>
                        </a:lnSpc>
                        <a:spcBef>
                          <a:spcPts val="35"/>
                        </a:spcBef>
                      </a:pPr>
                      <a:r>
                        <a:rPr sz="1800" spc="-90" dirty="0">
                          <a:latin typeface="Verdana"/>
                          <a:cs typeface="Verdana"/>
                        </a:rPr>
                        <a:t>Early </a:t>
                      </a:r>
                      <a:r>
                        <a:rPr sz="1800" spc="35" dirty="0">
                          <a:latin typeface="Verdana"/>
                          <a:cs typeface="Verdana"/>
                        </a:rPr>
                        <a:t>detection</a:t>
                      </a:r>
                      <a:r>
                        <a:rPr sz="1800" spc="-2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20" dirty="0">
                          <a:latin typeface="Verdana"/>
                          <a:cs typeface="Verdana"/>
                        </a:rPr>
                        <a:t>of  </a:t>
                      </a:r>
                      <a:r>
                        <a:rPr sz="1800" spc="-45" dirty="0">
                          <a:latin typeface="Verdana"/>
                          <a:cs typeface="Verdana"/>
                        </a:rPr>
                        <a:t>hazards, </a:t>
                      </a:r>
                      <a:r>
                        <a:rPr sz="1800" spc="-15" dirty="0">
                          <a:latin typeface="Verdana"/>
                          <a:cs typeface="Verdana"/>
                        </a:rPr>
                        <a:t>disease  </a:t>
                      </a:r>
                      <a:r>
                        <a:rPr sz="1800" spc="80" dirty="0">
                          <a:latin typeface="Verdana"/>
                          <a:cs typeface="Verdana"/>
                        </a:rPr>
                        <a:t>and </a:t>
                      </a:r>
                      <a:r>
                        <a:rPr sz="1800" spc="-55" dirty="0">
                          <a:latin typeface="Verdana"/>
                          <a:cs typeface="Verdana"/>
                        </a:rPr>
                        <a:t>provision </a:t>
                      </a:r>
                      <a:r>
                        <a:rPr sz="1800" spc="20" dirty="0">
                          <a:latin typeface="Verdana"/>
                          <a:cs typeface="Verdana"/>
                        </a:rPr>
                        <a:t>of  </a:t>
                      </a:r>
                      <a:r>
                        <a:rPr sz="1800" spc="-35" dirty="0">
                          <a:latin typeface="Verdana"/>
                          <a:cs typeface="Verdana"/>
                        </a:rPr>
                        <a:t>early</a:t>
                      </a:r>
                      <a:r>
                        <a:rPr sz="18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latin typeface="Verdana"/>
                          <a:cs typeface="Verdana"/>
                        </a:rPr>
                        <a:t>treatment</a:t>
                      </a:r>
                      <a:endParaRPr lang="en-MY" sz="1800" spc="-25" dirty="0">
                        <a:latin typeface="Verdana"/>
                        <a:cs typeface="Verdana"/>
                      </a:endParaRPr>
                    </a:p>
                    <a:p>
                      <a:pPr marL="255270" marR="650875" algn="l">
                        <a:lnSpc>
                          <a:spcPct val="103600"/>
                        </a:lnSpc>
                        <a:spcBef>
                          <a:spcPts val="35"/>
                        </a:spcBef>
                      </a:pP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528320" indent="-273050" algn="l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528320" algn="l"/>
                          <a:tab pos="528955" algn="l"/>
                        </a:tabLst>
                      </a:pPr>
                      <a:r>
                        <a:rPr sz="1800" spc="-20" dirty="0">
                          <a:latin typeface="Verdana"/>
                          <a:cs typeface="Verdana"/>
                        </a:rPr>
                        <a:t>Health</a:t>
                      </a:r>
                      <a:r>
                        <a:rPr sz="18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0" dirty="0">
                          <a:latin typeface="Verdana"/>
                          <a:cs typeface="Verdana"/>
                        </a:rPr>
                        <a:t>Monitoring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528320" indent="-273050" algn="l">
                        <a:lnSpc>
                          <a:spcPct val="100000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528320" algn="l"/>
                          <a:tab pos="528955" algn="l"/>
                        </a:tabLst>
                      </a:pPr>
                      <a:r>
                        <a:rPr sz="1800" spc="-165" dirty="0">
                          <a:latin typeface="Verdana"/>
                          <a:cs typeface="Verdana"/>
                        </a:rPr>
                        <a:t>First</a:t>
                      </a:r>
                      <a:r>
                        <a:rPr sz="18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40" dirty="0">
                          <a:latin typeface="Verdana"/>
                          <a:cs typeface="Verdana"/>
                        </a:rPr>
                        <a:t>Aid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528320" marR="740410" indent="-273050" algn="l">
                        <a:lnSpc>
                          <a:spcPct val="103600"/>
                        </a:lnSpc>
                        <a:buFont typeface="Symbol"/>
                        <a:buChar char=""/>
                        <a:tabLst>
                          <a:tab pos="528320" algn="l"/>
                          <a:tab pos="528955" algn="l"/>
                        </a:tabLst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Emergency  </a:t>
                      </a:r>
                      <a:r>
                        <a:rPr sz="1800" spc="-30" dirty="0">
                          <a:latin typeface="Verdana"/>
                          <a:cs typeface="Verdana"/>
                        </a:rPr>
                        <a:t>Response</a:t>
                      </a:r>
                      <a:r>
                        <a:rPr sz="18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Plan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175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480695" indent="0" algn="ctr">
                        <a:lnSpc>
                          <a:spcPct val="103800"/>
                        </a:lnSpc>
                        <a:spcBef>
                          <a:spcPts val="1380"/>
                        </a:spcBef>
                      </a:pPr>
                      <a:r>
                        <a:rPr sz="2600" b="1" spc="0" dirty="0">
                          <a:latin typeface="Verdana"/>
                          <a:cs typeface="Verdana"/>
                        </a:rPr>
                        <a:t>Tertiary  Prevention</a:t>
                      </a:r>
                      <a:endParaRPr lang="en-MY" sz="2600" b="1" spc="0" dirty="0">
                        <a:latin typeface="Verdana"/>
                        <a:cs typeface="Verdana"/>
                      </a:endParaRPr>
                    </a:p>
                    <a:p>
                      <a:pPr marL="0" marR="480695" indent="0" algn="ctr">
                        <a:lnSpc>
                          <a:spcPct val="103800"/>
                        </a:lnSpc>
                        <a:spcBef>
                          <a:spcPts val="1380"/>
                        </a:spcBef>
                      </a:pPr>
                      <a:endParaRPr sz="800" dirty="0">
                        <a:latin typeface="Verdana"/>
                        <a:cs typeface="Verdana"/>
                      </a:endParaRPr>
                    </a:p>
                    <a:p>
                      <a:pPr marL="71120" marR="537210" algn="l">
                        <a:lnSpc>
                          <a:spcPct val="1036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Verdana"/>
                          <a:cs typeface="Verdana"/>
                        </a:rPr>
                        <a:t>Limited</a:t>
                      </a:r>
                      <a:r>
                        <a:rPr sz="18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5" dirty="0">
                          <a:latin typeface="Verdana"/>
                          <a:cs typeface="Verdana"/>
                        </a:rPr>
                        <a:t>disability  </a:t>
                      </a:r>
                      <a:r>
                        <a:rPr sz="1800" spc="-20" dirty="0">
                          <a:latin typeface="Verdana"/>
                          <a:cs typeface="Verdana"/>
                        </a:rPr>
                        <a:t>Rehabilitation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280035" marR="895350" indent="-182880" algn="l">
                        <a:lnSpc>
                          <a:spcPct val="103600"/>
                        </a:lnSpc>
                        <a:spcBef>
                          <a:spcPts val="1945"/>
                        </a:spcBef>
                        <a:buFont typeface="Symbol"/>
                        <a:buChar char=""/>
                        <a:tabLst>
                          <a:tab pos="280670" algn="l"/>
                        </a:tabLst>
                      </a:pPr>
                      <a:r>
                        <a:rPr sz="1800" spc="-70" dirty="0">
                          <a:latin typeface="Verdana"/>
                          <a:cs typeface="Verdana"/>
                        </a:rPr>
                        <a:t>Disability  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ssessm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t</a:t>
                      </a:r>
                    </a:p>
                    <a:p>
                      <a:pPr marL="280035" indent="-182880" algn="l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280670" algn="l"/>
                        </a:tabLst>
                      </a:pPr>
                      <a:r>
                        <a:rPr sz="1800" spc="-35" dirty="0">
                          <a:latin typeface="Verdana"/>
                          <a:cs typeface="Verdana"/>
                        </a:rPr>
                        <a:t>Physiotherapy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280035" indent="-182880" algn="l">
                        <a:lnSpc>
                          <a:spcPct val="100000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280670" algn="l"/>
                        </a:tabLst>
                      </a:pPr>
                      <a:r>
                        <a:rPr sz="1800" spc="20" dirty="0">
                          <a:latin typeface="Verdana"/>
                          <a:cs typeface="Verdana"/>
                        </a:rPr>
                        <a:t>Compensation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  <a:p>
                      <a:pPr marL="280035" marR="675005" indent="-182880" algn="l">
                        <a:lnSpc>
                          <a:spcPct val="103000"/>
                        </a:lnSpc>
                        <a:spcBef>
                          <a:spcPts val="15"/>
                        </a:spcBef>
                        <a:buFont typeface="Symbol"/>
                        <a:buChar char=""/>
                        <a:tabLst>
                          <a:tab pos="280670" algn="l"/>
                        </a:tabLst>
                      </a:pPr>
                      <a:r>
                        <a:rPr lang="en-SG" sz="1800" spc="10" dirty="0">
                          <a:latin typeface="Verdana"/>
                          <a:cs typeface="Verdana"/>
                        </a:rPr>
                        <a:t>Return</a:t>
                      </a:r>
                      <a:r>
                        <a:rPr sz="180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5" dirty="0">
                          <a:latin typeface="Verdana"/>
                          <a:cs typeface="Verdana"/>
                        </a:rPr>
                        <a:t>to</a:t>
                      </a:r>
                      <a:r>
                        <a:rPr sz="1800" spc="-3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85" dirty="0">
                          <a:latin typeface="Verdana"/>
                          <a:cs typeface="Verdana"/>
                        </a:rPr>
                        <a:t>Work  </a:t>
                      </a:r>
                      <a:r>
                        <a:rPr sz="1800" spc="5" dirty="0">
                          <a:latin typeface="Verdana"/>
                          <a:cs typeface="Verdana"/>
                        </a:rPr>
                        <a:t>programme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175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480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AAAF-BDF6-43B4-B2D6-B4FFC3AD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51" y="103314"/>
            <a:ext cx="7400692" cy="668303"/>
          </a:xfrm>
        </p:spPr>
        <p:txBody>
          <a:bodyPr>
            <a:noAutofit/>
          </a:bodyPr>
          <a:lstStyle/>
          <a:p>
            <a:r>
              <a:rPr lang="en-MY" sz="2800" dirty="0"/>
              <a:t>Competent Person Registered with DOSH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FCF67-7148-44EA-A6D4-A0D97F7D1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82" y="1323000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MY" dirty="0"/>
              <a:t>Authorised Gas Tester Entry Supervisor</a:t>
            </a:r>
          </a:p>
          <a:p>
            <a:r>
              <a:rPr lang="en-MY" dirty="0"/>
              <a:t>Hygiene Technician 1 &amp; 2</a:t>
            </a:r>
          </a:p>
          <a:p>
            <a:r>
              <a:rPr lang="en-MY" dirty="0"/>
              <a:t>Indoor Air Quality Assessor</a:t>
            </a:r>
          </a:p>
          <a:p>
            <a:r>
              <a:rPr lang="en-MY" dirty="0"/>
              <a:t>Lift Competent Person</a:t>
            </a:r>
          </a:p>
          <a:p>
            <a:r>
              <a:rPr lang="en-MY" dirty="0"/>
              <a:t>Major Hazard Competent Person</a:t>
            </a:r>
          </a:p>
          <a:p>
            <a:r>
              <a:rPr lang="en-MY" dirty="0"/>
              <a:t>Noise Competent person</a:t>
            </a:r>
          </a:p>
          <a:p>
            <a:r>
              <a:rPr lang="en-MY" dirty="0"/>
              <a:t>Occupational Health Doctor</a:t>
            </a:r>
          </a:p>
          <a:p>
            <a:r>
              <a:rPr lang="en-MY" dirty="0"/>
              <a:t>Safety and Health Officer</a:t>
            </a:r>
          </a:p>
          <a:p>
            <a:r>
              <a:rPr lang="en-MY" dirty="0"/>
              <a:t>Site Safety Supervisor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A44767-E915-4477-8BB2-1D7ED1EC7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B43C5-E3AE-426B-805E-44B86379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01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DEEA-792D-4D70-A790-2350DD6A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Primary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EF10-A425-4DE9-AE4F-512748721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3395" indent="-231775" algn="l">
              <a:spcBef>
                <a:spcPts val="5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30" dirty="0">
                <a:latin typeface="Verdana"/>
                <a:cs typeface="Verdana"/>
              </a:rPr>
              <a:t>Regulations </a:t>
            </a:r>
          </a:p>
          <a:p>
            <a:pPr marL="950595" lvl="1" indent="-231775" algn="l">
              <a:spcBef>
                <a:spcPts val="5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30" dirty="0">
                <a:latin typeface="Verdana"/>
                <a:cs typeface="Verdana"/>
              </a:rPr>
              <a:t>OSHA 1994, FMA 1967, Regulations under OSHA and FMA, ICOP, Guidelines</a:t>
            </a:r>
          </a:p>
          <a:p>
            <a:pPr marL="493395" indent="-231775" algn="l">
              <a:spcBef>
                <a:spcPts val="75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10" dirty="0">
                <a:latin typeface="Verdana"/>
                <a:cs typeface="Verdana"/>
              </a:rPr>
              <a:t>Control</a:t>
            </a:r>
            <a:r>
              <a:rPr lang="en-MY" spc="-135" dirty="0">
                <a:latin typeface="Verdana"/>
                <a:cs typeface="Verdana"/>
              </a:rPr>
              <a:t> </a:t>
            </a:r>
            <a:r>
              <a:rPr lang="en-MY" spc="-55" dirty="0">
                <a:latin typeface="Verdana"/>
                <a:cs typeface="Verdana"/>
              </a:rPr>
              <a:t>measures</a:t>
            </a:r>
          </a:p>
          <a:p>
            <a:pPr marL="950595" lvl="1" indent="-231775" algn="l">
              <a:spcBef>
                <a:spcPts val="75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55" dirty="0">
                <a:latin typeface="Verdana"/>
                <a:cs typeface="Verdana"/>
              </a:rPr>
              <a:t>Pre-employment – FOMEMA, Fitness For Work </a:t>
            </a:r>
          </a:p>
          <a:p>
            <a:pPr marL="950595" lvl="1" indent="-231775" algn="l">
              <a:spcBef>
                <a:spcPts val="75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55" dirty="0">
                <a:latin typeface="Verdana"/>
                <a:cs typeface="Verdana"/>
              </a:rPr>
              <a:t>HIRARC – Chemical, Noise, Ergonomics etc</a:t>
            </a:r>
          </a:p>
          <a:p>
            <a:pPr marL="950595" lvl="1" indent="-231775" algn="l">
              <a:spcBef>
                <a:spcPts val="75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55" dirty="0">
                <a:latin typeface="Verdana"/>
                <a:cs typeface="Verdana"/>
              </a:rPr>
              <a:t>Training &amp; SOP</a:t>
            </a:r>
          </a:p>
          <a:p>
            <a:pPr marL="493395" indent="-231775" algn="l">
              <a:spcBef>
                <a:spcPts val="80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70" dirty="0">
                <a:latin typeface="Verdana"/>
                <a:cs typeface="Verdana"/>
              </a:rPr>
              <a:t>Immunisation</a:t>
            </a:r>
            <a:endParaRPr lang="en-MY" dirty="0">
              <a:latin typeface="Verdana"/>
              <a:cs typeface="Verdana"/>
            </a:endParaRPr>
          </a:p>
          <a:p>
            <a:pPr marL="493395" marR="906780" indent="-231775" algn="l">
              <a:lnSpc>
                <a:spcPts val="2240"/>
              </a:lnSpc>
              <a:spcBef>
                <a:spcPts val="85"/>
              </a:spcBef>
              <a:buFont typeface="Symbol"/>
              <a:buChar char=""/>
              <a:tabLst>
                <a:tab pos="494030" algn="l"/>
              </a:tabLst>
            </a:pPr>
            <a:r>
              <a:rPr lang="en-MY" spc="-75" dirty="0">
                <a:latin typeface="Verdana"/>
                <a:cs typeface="Verdana"/>
              </a:rPr>
              <a:t>Universal  </a:t>
            </a:r>
            <a:r>
              <a:rPr lang="en-MY" spc="-5" dirty="0">
                <a:latin typeface="Verdana"/>
                <a:cs typeface="Verdana"/>
              </a:rPr>
              <a:t>p</a:t>
            </a:r>
            <a:r>
              <a:rPr lang="en-MY" dirty="0">
                <a:latin typeface="Verdana"/>
                <a:cs typeface="Verdana"/>
              </a:rPr>
              <a:t>r</a:t>
            </a:r>
            <a:r>
              <a:rPr lang="en-MY" spc="-10" dirty="0">
                <a:latin typeface="Verdana"/>
                <a:cs typeface="Verdana"/>
              </a:rPr>
              <a:t>e</a:t>
            </a:r>
            <a:r>
              <a:rPr lang="en-MY" dirty="0">
                <a:latin typeface="Verdana"/>
                <a:cs typeface="Verdana"/>
              </a:rPr>
              <a:t>cau</a:t>
            </a:r>
            <a:r>
              <a:rPr lang="en-MY" spc="-15" dirty="0">
                <a:latin typeface="Verdana"/>
                <a:cs typeface="Verdana"/>
              </a:rPr>
              <a:t>t</a:t>
            </a:r>
            <a:r>
              <a:rPr lang="en-MY" spc="20" dirty="0">
                <a:latin typeface="Verdana"/>
                <a:cs typeface="Verdana"/>
              </a:rPr>
              <a:t>i</a:t>
            </a:r>
            <a:r>
              <a:rPr lang="en-MY" dirty="0">
                <a:latin typeface="Verdana"/>
                <a:cs typeface="Verdana"/>
              </a:rPr>
              <a:t>o</a:t>
            </a:r>
            <a:r>
              <a:rPr lang="en-MY" spc="-10" dirty="0">
                <a:latin typeface="Verdana"/>
                <a:cs typeface="Verdana"/>
              </a:rPr>
              <a:t>n</a:t>
            </a:r>
            <a:r>
              <a:rPr lang="en-MY" dirty="0">
                <a:latin typeface="Verdana"/>
                <a:cs typeface="Verdana"/>
              </a:rPr>
              <a:t>s</a:t>
            </a:r>
          </a:p>
          <a:p>
            <a:pPr marL="261620" indent="0" algn="l">
              <a:spcBef>
                <a:spcPts val="75"/>
              </a:spcBef>
              <a:buNone/>
              <a:tabLst>
                <a:tab pos="494030" algn="l"/>
              </a:tabLst>
            </a:pPr>
            <a:endParaRPr lang="en-MY" dirty="0">
              <a:latin typeface="Verdana"/>
              <a:cs typeface="Verdana"/>
            </a:endParaRPr>
          </a:p>
          <a:p>
            <a:endParaRPr lang="en-M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54DBCB-AF61-4FDF-8E8E-8AC0348B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19ABD-0E21-49E9-84FF-03145C40C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5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6F4D-AB82-4B52-A62F-C1983A106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9FB484-0023-4BCB-9641-AF1932E95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B1CA7-EA98-49AB-847E-D40DEDA4F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16794-0B0B-4199-BF62-1EC545EEF9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3" t="9153" r="24286" b="8942"/>
          <a:stretch/>
        </p:blipFill>
        <p:spPr>
          <a:xfrm>
            <a:off x="489857" y="962791"/>
            <a:ext cx="8077200" cy="505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23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A96F3-4483-4CA9-A6F1-73F48C5B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Secondary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993DE-D36A-410B-912B-8422539EF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3000"/>
            <a:ext cx="7886700" cy="4351338"/>
          </a:xfrm>
        </p:spPr>
        <p:txBody>
          <a:bodyPr/>
          <a:lstStyle/>
          <a:p>
            <a:pPr marL="528320" indent="-273050" algn="l">
              <a:spcBef>
                <a:spcPts val="80"/>
              </a:spcBef>
              <a:buFont typeface="Symbol"/>
              <a:buChar char=""/>
              <a:tabLst>
                <a:tab pos="528320" algn="l"/>
                <a:tab pos="528955" algn="l"/>
              </a:tabLst>
            </a:pPr>
            <a:r>
              <a:rPr lang="en-US" spc="-20" dirty="0">
                <a:latin typeface="Verdana"/>
                <a:cs typeface="Verdana"/>
              </a:rPr>
              <a:t>Health</a:t>
            </a:r>
            <a:r>
              <a:rPr lang="en-US" spc="-140" dirty="0">
                <a:latin typeface="Verdana"/>
                <a:cs typeface="Verdana"/>
              </a:rPr>
              <a:t> </a:t>
            </a:r>
            <a:r>
              <a:rPr lang="en-US" spc="-20" dirty="0">
                <a:latin typeface="Verdana"/>
                <a:cs typeface="Verdana"/>
              </a:rPr>
              <a:t>Monitoring</a:t>
            </a:r>
          </a:p>
          <a:p>
            <a:pPr marL="985520" lvl="1" indent="-273050" algn="l">
              <a:spcBef>
                <a:spcPts val="80"/>
              </a:spcBef>
              <a:buFont typeface="Symbol"/>
              <a:buChar char=""/>
              <a:tabLst>
                <a:tab pos="528320" algn="l"/>
                <a:tab pos="528955" algn="l"/>
              </a:tabLst>
            </a:pPr>
            <a:r>
              <a:rPr lang="en-US" spc="-20" dirty="0">
                <a:latin typeface="Verdana"/>
                <a:cs typeface="Verdana"/>
              </a:rPr>
              <a:t>Regulatory Compliance – Medical Surveillance, Audiometry </a:t>
            </a:r>
          </a:p>
          <a:p>
            <a:pPr marL="985520" lvl="1" indent="-273050" algn="l">
              <a:spcBef>
                <a:spcPts val="80"/>
              </a:spcBef>
              <a:buFont typeface="Symbol"/>
              <a:buChar char=""/>
              <a:tabLst>
                <a:tab pos="528320" algn="l"/>
                <a:tab pos="528955" algn="l"/>
              </a:tabLst>
            </a:pPr>
            <a:r>
              <a:rPr lang="en-US" spc="-20" dirty="0">
                <a:latin typeface="Verdana"/>
                <a:cs typeface="Verdana"/>
              </a:rPr>
              <a:t>Health Surveillance Program</a:t>
            </a:r>
          </a:p>
          <a:p>
            <a:pPr marL="985520" lvl="1" indent="-273050" algn="l">
              <a:spcBef>
                <a:spcPts val="80"/>
              </a:spcBef>
              <a:buFont typeface="Symbol"/>
              <a:buChar char=""/>
              <a:tabLst>
                <a:tab pos="528320" algn="l"/>
                <a:tab pos="528955" algn="l"/>
              </a:tabLst>
            </a:pPr>
            <a:r>
              <a:rPr lang="en-US" spc="-20" dirty="0">
                <a:latin typeface="Verdana"/>
                <a:cs typeface="Verdana"/>
              </a:rPr>
              <a:t>Health and Wellness Program</a:t>
            </a:r>
            <a:endParaRPr lang="en-US" dirty="0">
              <a:latin typeface="Verdana"/>
              <a:cs typeface="Verdana"/>
            </a:endParaRPr>
          </a:p>
          <a:p>
            <a:pPr marL="528320" indent="-273050" algn="l">
              <a:spcBef>
                <a:spcPts val="75"/>
              </a:spcBef>
              <a:buFont typeface="Symbol"/>
              <a:buChar char=""/>
              <a:tabLst>
                <a:tab pos="528320" algn="l"/>
                <a:tab pos="528955" algn="l"/>
              </a:tabLst>
            </a:pPr>
            <a:r>
              <a:rPr lang="en-US" spc="-165" dirty="0">
                <a:latin typeface="Verdana"/>
                <a:cs typeface="Verdana"/>
              </a:rPr>
              <a:t>First</a:t>
            </a:r>
            <a:r>
              <a:rPr lang="en-US" spc="-155" dirty="0">
                <a:latin typeface="Verdana"/>
                <a:cs typeface="Verdana"/>
              </a:rPr>
              <a:t> </a:t>
            </a:r>
            <a:r>
              <a:rPr lang="en-US" spc="40" dirty="0">
                <a:latin typeface="Verdana"/>
                <a:cs typeface="Verdana"/>
              </a:rPr>
              <a:t>Aid</a:t>
            </a:r>
            <a:endParaRPr lang="en-US" dirty="0">
              <a:latin typeface="Verdana"/>
              <a:cs typeface="Verdana"/>
            </a:endParaRPr>
          </a:p>
          <a:p>
            <a:pPr marL="528320" marR="740410" indent="-273050" algn="l">
              <a:lnSpc>
                <a:spcPct val="103600"/>
              </a:lnSpc>
              <a:buFont typeface="Symbol"/>
              <a:buChar char=""/>
              <a:tabLst>
                <a:tab pos="528320" algn="l"/>
                <a:tab pos="528955" algn="l"/>
              </a:tabLst>
            </a:pPr>
            <a:r>
              <a:rPr lang="en-US" dirty="0">
                <a:latin typeface="Verdana"/>
                <a:cs typeface="Verdana"/>
              </a:rPr>
              <a:t>Emergency </a:t>
            </a:r>
            <a:r>
              <a:rPr lang="en-US" spc="-30" dirty="0">
                <a:latin typeface="Verdana"/>
                <a:cs typeface="Verdana"/>
              </a:rPr>
              <a:t>Response</a:t>
            </a:r>
            <a:r>
              <a:rPr lang="en-US" spc="-175" dirty="0">
                <a:latin typeface="Verdana"/>
                <a:cs typeface="Verdana"/>
              </a:rPr>
              <a:t> </a:t>
            </a:r>
            <a:r>
              <a:rPr lang="en-US" spc="-5" dirty="0">
                <a:latin typeface="Verdana"/>
                <a:cs typeface="Verdana"/>
              </a:rPr>
              <a:t>Plan</a:t>
            </a:r>
            <a:endParaRPr lang="en-US" dirty="0">
              <a:latin typeface="Verdana"/>
              <a:cs typeface="Verdana"/>
            </a:endParaRPr>
          </a:p>
          <a:p>
            <a:endParaRPr lang="en-M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88C95-8727-4E90-AB9B-80FB49EAA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392E1-8A73-4194-90A9-68DB6D7D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90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4A04-FBB1-4AA5-B435-936EDA58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Tertiary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E1590-35E3-4AB0-AD33-F98E5898B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64516"/>
            <a:ext cx="7886700" cy="4351338"/>
          </a:xfrm>
        </p:spPr>
        <p:txBody>
          <a:bodyPr/>
          <a:lstStyle/>
          <a:p>
            <a:pPr marL="280035" marR="895350" indent="-182880" algn="l">
              <a:lnSpc>
                <a:spcPct val="103600"/>
              </a:lnSpc>
              <a:spcBef>
                <a:spcPts val="1945"/>
              </a:spcBef>
              <a:buFont typeface="Symbol"/>
              <a:buChar char=""/>
              <a:tabLst>
                <a:tab pos="280670" algn="l"/>
              </a:tabLst>
            </a:pPr>
            <a:r>
              <a:rPr lang="en-US" spc="-70" dirty="0">
                <a:latin typeface="Verdana"/>
                <a:cs typeface="Verdana"/>
              </a:rPr>
              <a:t>Disability </a:t>
            </a:r>
            <a:r>
              <a:rPr lang="en-US" spc="-10" dirty="0">
                <a:latin typeface="Verdana"/>
                <a:cs typeface="Verdana"/>
              </a:rPr>
              <a:t>a</a:t>
            </a:r>
            <a:r>
              <a:rPr lang="en-US" spc="-5" dirty="0">
                <a:latin typeface="Verdana"/>
                <a:cs typeface="Verdana"/>
              </a:rPr>
              <a:t>ssessm</a:t>
            </a:r>
            <a:r>
              <a:rPr lang="en-US" dirty="0">
                <a:latin typeface="Verdana"/>
                <a:cs typeface="Verdana"/>
              </a:rPr>
              <a:t>e</a:t>
            </a:r>
            <a:r>
              <a:rPr lang="en-US" spc="-10" dirty="0">
                <a:latin typeface="Verdana"/>
                <a:cs typeface="Verdana"/>
              </a:rPr>
              <a:t>n</a:t>
            </a:r>
            <a:r>
              <a:rPr lang="en-US" dirty="0">
                <a:latin typeface="Verdana"/>
                <a:cs typeface="Verdana"/>
              </a:rPr>
              <a:t>t</a:t>
            </a:r>
          </a:p>
          <a:p>
            <a:pPr marL="280035" indent="-182880" algn="l">
              <a:spcBef>
                <a:spcPts val="80"/>
              </a:spcBef>
              <a:buFont typeface="Symbol"/>
              <a:buChar char=""/>
              <a:tabLst>
                <a:tab pos="280670" algn="l"/>
              </a:tabLst>
            </a:pPr>
            <a:r>
              <a:rPr lang="en-US" spc="-35" dirty="0">
                <a:latin typeface="Verdana"/>
                <a:cs typeface="Verdana"/>
              </a:rPr>
              <a:t>Physiotherapy</a:t>
            </a:r>
            <a:endParaRPr lang="en-US" dirty="0">
              <a:latin typeface="Verdana"/>
              <a:cs typeface="Verdana"/>
            </a:endParaRPr>
          </a:p>
          <a:p>
            <a:pPr marL="280035" indent="-182880" algn="l">
              <a:spcBef>
                <a:spcPts val="75"/>
              </a:spcBef>
              <a:buFont typeface="Symbol"/>
              <a:buChar char=""/>
              <a:tabLst>
                <a:tab pos="280670" algn="l"/>
              </a:tabLst>
            </a:pPr>
            <a:r>
              <a:rPr lang="en-US" spc="20" dirty="0">
                <a:latin typeface="Verdana"/>
                <a:cs typeface="Verdana"/>
              </a:rPr>
              <a:t>Compensation</a:t>
            </a:r>
          </a:p>
          <a:p>
            <a:pPr marL="280035" indent="-182880" algn="l">
              <a:spcBef>
                <a:spcPts val="75"/>
              </a:spcBef>
              <a:buFont typeface="Symbol"/>
              <a:buChar char=""/>
              <a:tabLst>
                <a:tab pos="280670" algn="l"/>
              </a:tabLst>
            </a:pPr>
            <a:r>
              <a:rPr lang="en-US" spc="20" dirty="0">
                <a:latin typeface="Verdana"/>
                <a:cs typeface="Verdana"/>
              </a:rPr>
              <a:t>Rehabilitation</a:t>
            </a:r>
            <a:endParaRPr lang="en-US" dirty="0">
              <a:latin typeface="Verdana"/>
              <a:cs typeface="Verdana"/>
            </a:endParaRP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* Covered under SOCSO Employment Injury Scheme for Foreign Workers (starting 1</a:t>
            </a:r>
            <a:r>
              <a:rPr lang="en-MY" baseline="30000" dirty="0"/>
              <a:t>st</a:t>
            </a:r>
            <a:r>
              <a:rPr lang="en-MY" dirty="0"/>
              <a:t> January 2019)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44B2AD-9F85-42CB-944B-13D9DCC1E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8D9C42-8329-45DC-A047-FEB643201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34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04F98-8E3D-4D1F-8336-A020E74A3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Training &amp; Awareness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3B12B-D9EF-412A-B40E-13434BF57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433" y="968828"/>
            <a:ext cx="8589310" cy="4789716"/>
          </a:xfrm>
        </p:spPr>
        <p:txBody>
          <a:bodyPr>
            <a:noAutofit/>
          </a:bodyPr>
          <a:lstStyle/>
          <a:p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Conducted by DOSH, NIOSH, SOCSO (in collaboration with training centres), CIDB, external training centre etc.</a:t>
            </a:r>
          </a:p>
          <a:p>
            <a:pPr marL="0" indent="0">
              <a:buNone/>
            </a:pPr>
            <a:endParaRPr lang="en-MY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Example:</a:t>
            </a:r>
          </a:p>
          <a:p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Safety Passport Training</a:t>
            </a:r>
          </a:p>
          <a:p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OSH Management Program</a:t>
            </a:r>
          </a:p>
          <a:p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SOHELP</a:t>
            </a:r>
          </a:p>
          <a:p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Health:</a:t>
            </a:r>
          </a:p>
          <a:p>
            <a:pPr lvl="1"/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Chemical handling and awareness</a:t>
            </a:r>
          </a:p>
          <a:p>
            <a:pPr lvl="1"/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Hearing Conservation Program</a:t>
            </a:r>
          </a:p>
          <a:p>
            <a:pPr lvl="1"/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Ergonomics and Fatigue Management</a:t>
            </a:r>
          </a:p>
          <a:p>
            <a:pPr lvl="1"/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Total Wellness and Health Promotion</a:t>
            </a:r>
          </a:p>
          <a:p>
            <a:pPr lvl="1"/>
            <a:endParaRPr lang="en-MY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MY" sz="1800" dirty="0">
                <a:latin typeface="Verdana" panose="020B0604030504040204" pitchFamily="34" charset="0"/>
                <a:ea typeface="Verdana" panose="020B0604030504040204" pitchFamily="34" charset="0"/>
              </a:rPr>
              <a:t>*Future : Migrant Workers Safety Passport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CF702-2019-4117-B62C-017C8C7B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A1C5C-22EC-4941-A8E7-6988B316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56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5AF0F5-EC4E-4332-88CE-305BA686D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Thank You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4BD1AF-D755-48A3-AA9A-22B901DD2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2019 NIOSH Malaysia.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299D0-AC70-40E1-B12A-7D700B152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5801-E8BD-4372-A8F2-7537C9EB4BFA}" type="slidenum">
              <a:rPr lang="en-US" smtClean="0"/>
              <a:t>24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BCC5CB-4EA8-4C1F-B371-F69DA3F55DCC}"/>
              </a:ext>
            </a:extLst>
          </p:cNvPr>
          <p:cNvSpPr txBox="1"/>
          <p:nvPr/>
        </p:nvSpPr>
        <p:spPr>
          <a:xfrm>
            <a:off x="1703614" y="4715736"/>
            <a:ext cx="57367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b="1" dirty="0">
                <a:solidFill>
                  <a:schemeClr val="bg1"/>
                </a:solidFill>
              </a:rPr>
              <a:t>DR. MUHAMAD ARIFF BIN MUHAMAD NOORDIN</a:t>
            </a:r>
          </a:p>
          <a:p>
            <a:pPr algn="ctr"/>
            <a:r>
              <a:rPr lang="en-MY" b="1" dirty="0">
                <a:solidFill>
                  <a:schemeClr val="bg1"/>
                </a:solidFill>
              </a:rPr>
              <a:t>Occupational Health Doctor</a:t>
            </a:r>
          </a:p>
          <a:p>
            <a:pPr algn="ctr"/>
            <a:r>
              <a:rPr lang="en-MY" b="1" dirty="0">
                <a:solidFill>
                  <a:schemeClr val="bg1"/>
                </a:solidFill>
              </a:rPr>
              <a:t>Occupational Health Centre</a:t>
            </a:r>
          </a:p>
          <a:p>
            <a:pPr algn="ctr"/>
            <a:r>
              <a:rPr lang="en-MY" b="1" dirty="0">
                <a:solidFill>
                  <a:schemeClr val="bg1"/>
                </a:solidFill>
              </a:rPr>
              <a:t>NIOSH Malaysia</a:t>
            </a:r>
          </a:p>
          <a:p>
            <a:pPr algn="ctr"/>
            <a:r>
              <a:rPr lang="en-MY" b="1" dirty="0">
                <a:solidFill>
                  <a:schemeClr val="bg1"/>
                </a:solidFill>
              </a:rPr>
              <a:t>Email: drmuhamadariff@niosh.com.my</a:t>
            </a:r>
          </a:p>
        </p:txBody>
      </p:sp>
    </p:spTree>
    <p:extLst>
      <p:ext uri="{BB962C8B-B14F-4D97-AF65-F5344CB8AC3E}">
        <p14:creationId xmlns:p14="http://schemas.microsoft.com/office/powerpoint/2010/main" val="1914211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692</TotalTime>
  <Words>1038</Words>
  <Application>Microsoft Office PowerPoint</Application>
  <PresentationFormat>On-screen Show (4:3)</PresentationFormat>
  <Paragraphs>233</Paragraphs>
  <Slides>24</Slides>
  <Notes>1</Notes>
  <HiddenSlides>6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Century Gothic</vt:lpstr>
      <vt:lpstr>Symbol</vt:lpstr>
      <vt:lpstr>Times New Roman</vt:lpstr>
      <vt:lpstr>Trebuchet MS</vt:lpstr>
      <vt:lpstr>Verdana</vt:lpstr>
      <vt:lpstr>Wingdings</vt:lpstr>
      <vt:lpstr>Office Theme</vt:lpstr>
      <vt:lpstr>Occupational Health for Migrant Workers</vt:lpstr>
      <vt:lpstr>Legislations and Standards Related to Migrant Workers</vt:lpstr>
      <vt:lpstr>International</vt:lpstr>
      <vt:lpstr>Local (Malaysia)</vt:lpstr>
      <vt:lpstr>Local (Malaysia)</vt:lpstr>
      <vt:lpstr>PowerPoint Presentation</vt:lpstr>
      <vt:lpstr>Organisations Related to Occupational Health </vt:lpstr>
      <vt:lpstr>Organisations Related to  Occupational Health</vt:lpstr>
      <vt:lpstr>Determinant Factors for Health</vt:lpstr>
      <vt:lpstr>Biology and genetics</vt:lpstr>
      <vt:lpstr>Health Related Problems</vt:lpstr>
      <vt:lpstr>Social environment</vt:lpstr>
      <vt:lpstr>Physical environment</vt:lpstr>
      <vt:lpstr>Physical environment…..cont</vt:lpstr>
      <vt:lpstr>Access to health care</vt:lpstr>
      <vt:lpstr>Occupational Health Activities</vt:lpstr>
      <vt:lpstr>Prevention Activities</vt:lpstr>
      <vt:lpstr>Competent Person Registered with DOSH</vt:lpstr>
      <vt:lpstr>Primary Prevention</vt:lpstr>
      <vt:lpstr>PowerPoint Presentation</vt:lpstr>
      <vt:lpstr>Secondary Prevention</vt:lpstr>
      <vt:lpstr>Tertiary Prevention</vt:lpstr>
      <vt:lpstr>Training &amp; Awareness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</dc:creator>
  <cp:lastModifiedBy>PHCorp</cp:lastModifiedBy>
  <cp:revision>304</cp:revision>
  <cp:lastPrinted>2019-05-14T02:03:26Z</cp:lastPrinted>
  <dcterms:created xsi:type="dcterms:W3CDTF">2018-02-17T05:35:03Z</dcterms:created>
  <dcterms:modified xsi:type="dcterms:W3CDTF">2019-10-31T03:51:01Z</dcterms:modified>
</cp:coreProperties>
</file>