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  <p:sldMasterId id="2147483660" r:id="rId2"/>
    <p:sldMasterId id="2147483684" r:id="rId3"/>
    <p:sldMasterId id="2147483696" r:id="rId4"/>
    <p:sldMasterId id="2147483708" r:id="rId5"/>
    <p:sldMasterId id="2147483720" r:id="rId6"/>
  </p:sldMasterIdLst>
  <p:notesMasterIdLst>
    <p:notesMasterId r:id="rId24"/>
  </p:notesMasterIdLst>
  <p:sldIdLst>
    <p:sldId id="289" r:id="rId7"/>
    <p:sldId id="266" r:id="rId8"/>
    <p:sldId id="272" r:id="rId9"/>
    <p:sldId id="284" r:id="rId10"/>
    <p:sldId id="285" r:id="rId11"/>
    <p:sldId id="286" r:id="rId12"/>
    <p:sldId id="274" r:id="rId13"/>
    <p:sldId id="283" r:id="rId14"/>
    <p:sldId id="276" r:id="rId15"/>
    <p:sldId id="287" r:id="rId16"/>
    <p:sldId id="257" r:id="rId17"/>
    <p:sldId id="264" r:id="rId18"/>
    <p:sldId id="290" r:id="rId19"/>
    <p:sldId id="293" r:id="rId20"/>
    <p:sldId id="273" r:id="rId21"/>
    <p:sldId id="291" r:id="rId22"/>
    <p:sldId id="288" r:id="rId23"/>
  </p:sldIdLst>
  <p:sldSz cx="9144000" cy="6858000" type="screen4x3"/>
  <p:notesSz cx="6858000" cy="9144000"/>
  <p:defaultTextStyle>
    <a:defPPr>
      <a:defRPr lang="ms-M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eng Chan" initials="WC" lastIdx="0" clrIdx="0">
    <p:extLst>
      <p:ext uri="{19B8F6BF-5375-455C-9EA6-DF929625EA0E}">
        <p15:presenceInfo xmlns:p15="http://schemas.microsoft.com/office/powerpoint/2012/main" userId="Weng Ch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891" autoAdjust="0"/>
  </p:normalViewPr>
  <p:slideViewPr>
    <p:cSldViewPr>
      <p:cViewPr varScale="1">
        <p:scale>
          <a:sx n="63" d="100"/>
          <a:sy n="63" d="100"/>
        </p:scale>
        <p:origin x="138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09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90" d="100"/>
          <a:sy n="90" d="100"/>
        </p:scale>
        <p:origin x="1848" y="-379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M:\chula%20trf\6P%20pati%20(2011)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Chart%20in%20Microsoft%20PowerPoint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G:\shapesea\nepal\job%20category%20cv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G:\shapesea\nepal\INDUSTRY%20cv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MY" sz="2400" b="1" dirty="0"/>
              <a:t>Registered Irregular Migrants (%),</a:t>
            </a:r>
            <a:r>
              <a:rPr lang="en-MY" sz="2400" b="1" baseline="0" dirty="0"/>
              <a:t> </a:t>
            </a:r>
            <a:r>
              <a:rPr lang="en-MY" sz="2400" b="1" dirty="0"/>
              <a:t>by Nationality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MY" sz="2400" b="1" dirty="0"/>
              <a:t>(2011 Amnesty, </a:t>
            </a:r>
            <a:r>
              <a:rPr lang="en-MY" sz="2400" b="1"/>
              <a:t>total 1,303,126</a:t>
            </a:r>
            <a:r>
              <a:rPr lang="en-MY" sz="2400" b="1" dirty="0"/>
              <a:t>)</a:t>
            </a:r>
          </a:p>
        </c:rich>
      </c:tx>
      <c:layout>
        <c:manualLayout>
          <c:xMode val="edge"/>
          <c:yMode val="edge"/>
          <c:x val="0.12423921589392273"/>
          <c:y val="9.4836021797648894E-3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6841675248348035E-2"/>
          <c:y val="0.23640768318137664"/>
          <c:w val="0.84870694145488035"/>
          <c:h val="0.71020863170836079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10F-4FD2-84EF-1F4EFE51501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10F-4FD2-84EF-1F4EFE51501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10F-4FD2-84EF-1F4EFE51501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810F-4FD2-84EF-1F4EFE51501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810F-4FD2-84EF-1F4EFE51501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810F-4FD2-84EF-1F4EFE51501F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810F-4FD2-84EF-1F4EFE51501F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810F-4FD2-84EF-1F4EFE51501F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810F-4FD2-84EF-1F4EFE51501F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810F-4FD2-84EF-1F4EFE51501F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810F-4FD2-84EF-1F4EFE51501F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810F-4FD2-84EF-1F4EFE51501F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810F-4FD2-84EF-1F4EFE51501F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10F-4FD2-84EF-1F4EFE51501F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10F-4FD2-84EF-1F4EFE51501F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bg1"/>
                        </a:solidFill>
                      </a:rPr>
                      <a:t>Myanmar</a:t>
                    </a:r>
                    <a:r>
                      <a:rPr lang="en-US"/>
                      <a:t> 
</a:t>
                    </a:r>
                    <a:r>
                      <a:rPr lang="en-US">
                        <a:solidFill>
                          <a:schemeClr val="bg1"/>
                        </a:solidFill>
                      </a:rPr>
                      <a:t>11.1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10F-4FD2-84EF-1F4EFE51501F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rgbClr val="FF0000"/>
                        </a:solidFill>
                      </a:rPr>
                      <a:t>Nepal
2.6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10F-4FD2-84EF-1F4EFE51501F}"/>
                </c:ext>
              </c:extLst>
            </c:dLbl>
            <c:dLbl>
              <c:idx val="12"/>
              <c:layout>
                <c:manualLayout>
                  <c:x val="2.659046006280251E-2"/>
                  <c:y val="7.053783822856467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AC348D6-74DC-4798-BD69-FFC026B36A00}" type="CATEGORYNAME">
                      <a:rPr lang="en-US" dirty="0">
                        <a:solidFill>
                          <a:schemeClr val="bg1"/>
                        </a:solidFill>
                      </a:rPr>
                      <a:pPr>
                        <a:defRPr sz="1300" b="0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[CATEGORY NAME]</a:t>
                    </a:fld>
                    <a:r>
                      <a:rPr lang="en-US" baseline="0" dirty="0">
                        <a:solidFill>
                          <a:schemeClr val="bg1"/>
                        </a:solidFill>
                      </a:rPr>
                      <a:t>
</a:t>
                    </a:r>
                    <a:fld id="{C87E87FB-3657-462F-A866-D668E47D080D}" type="VALUE">
                      <a:rPr lang="en-US" baseline="0" dirty="0">
                        <a:solidFill>
                          <a:schemeClr val="bg1"/>
                        </a:solidFill>
                      </a:rPr>
                      <a:pPr>
                        <a:defRPr sz="1300" b="0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9-810F-4FD2-84EF-1F4EFE5150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Sheet1!$A$2:$A$14</c:f>
              <c:strCache>
                <c:ptCount val="13"/>
                <c:pt idx="0">
                  <c:v>Thailand </c:v>
                </c:pt>
                <c:pt idx="1">
                  <c:v>Bangladesh</c:v>
                </c:pt>
                <c:pt idx="2">
                  <c:v>Cambodia</c:v>
                </c:pt>
                <c:pt idx="3">
                  <c:v>India</c:v>
                </c:pt>
                <c:pt idx="4">
                  <c:v>Sri Lanka </c:v>
                </c:pt>
                <c:pt idx="5">
                  <c:v>Indonesia</c:v>
                </c:pt>
                <c:pt idx="6">
                  <c:v>China</c:v>
                </c:pt>
                <c:pt idx="7">
                  <c:v>Myanmar </c:v>
                </c:pt>
                <c:pt idx="8">
                  <c:v>Nepal</c:v>
                </c:pt>
                <c:pt idx="9">
                  <c:v>Pakistan </c:v>
                </c:pt>
                <c:pt idx="10">
                  <c:v>Philippines</c:v>
                </c:pt>
                <c:pt idx="11">
                  <c:v>Vietnam </c:v>
                </c:pt>
                <c:pt idx="12">
                  <c:v>Others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0.7</c:v>
                </c:pt>
                <c:pt idx="1">
                  <c:v>20.6</c:v>
                </c:pt>
                <c:pt idx="2">
                  <c:v>1.9</c:v>
                </c:pt>
                <c:pt idx="3">
                  <c:v>4</c:v>
                </c:pt>
                <c:pt idx="4">
                  <c:v>0.4</c:v>
                </c:pt>
                <c:pt idx="5">
                  <c:v>49.2</c:v>
                </c:pt>
                <c:pt idx="6">
                  <c:v>0.3</c:v>
                </c:pt>
                <c:pt idx="7">
                  <c:v>11.1</c:v>
                </c:pt>
                <c:pt idx="8">
                  <c:v>2.6</c:v>
                </c:pt>
                <c:pt idx="9">
                  <c:v>1.7</c:v>
                </c:pt>
                <c:pt idx="10">
                  <c:v>3.7</c:v>
                </c:pt>
                <c:pt idx="11">
                  <c:v>1</c:v>
                </c:pt>
                <c:pt idx="12">
                  <c:v>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810F-4FD2-84EF-1F4EFE5150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7652071528442123"/>
          <c:y val="1.6949152542372881E-2"/>
          <c:w val="0.81257585792430154"/>
          <c:h val="0.93785310734463279"/>
        </c:manualLayout>
      </c:layout>
      <c:barChart>
        <c:barDir val="bar"/>
        <c:grouping val="clustered"/>
        <c:varyColors val="0"/>
        <c:ser>
          <c:idx val="0"/>
          <c:order val="0"/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accent6"/>
                        </a:solidFill>
                      </a:rPr>
                      <a:t>22.3%</a:t>
                    </a:r>
                    <a:r>
                      <a:rPr lang="en-US" dirty="0"/>
                      <a:t>   </a:t>
                    </a:r>
                    <a:r>
                      <a:rPr lang="en-US" sz="600" dirty="0"/>
                      <a:t>(100)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91B-4F6D-859B-FC25A1753B6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accent6"/>
                        </a:solidFill>
                      </a:rPr>
                      <a:t>13.4%</a:t>
                    </a:r>
                    <a:r>
                      <a:rPr lang="en-US" dirty="0"/>
                      <a:t>   </a:t>
                    </a:r>
                    <a:r>
                      <a:rPr lang="en-US" sz="600" dirty="0"/>
                      <a:t>(60)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91B-4F6D-859B-FC25A1753B6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accent6"/>
                        </a:solidFill>
                      </a:rPr>
                      <a:t>12.9%</a:t>
                    </a:r>
                    <a:r>
                      <a:rPr lang="en-US" dirty="0"/>
                      <a:t>   </a:t>
                    </a:r>
                    <a:r>
                      <a:rPr lang="en-US" sz="600" dirty="0"/>
                      <a:t>(58)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91B-4F6D-859B-FC25A1753B6C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accent6"/>
                        </a:solidFill>
                      </a:rPr>
                      <a:t>11.8%</a:t>
                    </a:r>
                    <a:r>
                      <a:rPr lang="en-US" dirty="0"/>
                      <a:t>   </a:t>
                    </a:r>
                    <a:r>
                      <a:rPr lang="en-US" sz="600" dirty="0"/>
                      <a:t>(53)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91B-4F6D-859B-FC25A1753B6C}"/>
                </c:ext>
              </c:extLst>
            </c:dLbl>
            <c:dLbl>
              <c:idx val="4"/>
              <c:layout>
                <c:manualLayout>
                  <c:x val="4.6728971962616819E-3"/>
                  <c:y val="-1.0357695789575588E-16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accent6"/>
                        </a:solidFill>
                      </a:rPr>
                      <a:t>5.4%</a:t>
                    </a:r>
                    <a:r>
                      <a:rPr lang="en-US" dirty="0"/>
                      <a:t>  </a:t>
                    </a:r>
                    <a:r>
                      <a:rPr lang="en-US" sz="600" dirty="0"/>
                      <a:t> (</a:t>
                    </a:r>
                    <a:r>
                      <a:rPr lang="en-US" sz="600" b="0" dirty="0"/>
                      <a:t>24)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91B-4F6D-859B-FC25A1753B6C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accent6"/>
                        </a:solidFill>
                      </a:rPr>
                      <a:t>3.3%</a:t>
                    </a:r>
                    <a:r>
                      <a:rPr lang="en-US" dirty="0"/>
                      <a:t>   </a:t>
                    </a:r>
                    <a:r>
                      <a:rPr lang="en-US" sz="600" dirty="0"/>
                      <a:t>(15)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91B-4F6D-859B-FC25A1753B6C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accent6"/>
                        </a:solidFill>
                      </a:rPr>
                      <a:t>2.5%</a:t>
                    </a:r>
                    <a:r>
                      <a:rPr lang="en-US" dirty="0"/>
                      <a:t>   </a:t>
                    </a:r>
                    <a:r>
                      <a:rPr lang="en-US" sz="600" dirty="0"/>
                      <a:t>(11)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91B-4F6D-859B-FC25A1753B6C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accent6"/>
                        </a:solidFill>
                      </a:rPr>
                      <a:t>1.8%</a:t>
                    </a:r>
                    <a:r>
                      <a:rPr lang="en-US" dirty="0"/>
                      <a:t>   </a:t>
                    </a:r>
                    <a:r>
                      <a:rPr lang="en-US" sz="600" dirty="0"/>
                      <a:t>(8)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91B-4F6D-859B-FC25A1753B6C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accent6"/>
                        </a:solidFill>
                      </a:rPr>
                      <a:t>1.8%</a:t>
                    </a:r>
                    <a:r>
                      <a:rPr lang="en-US" dirty="0"/>
                      <a:t>  </a:t>
                    </a:r>
                    <a:r>
                      <a:rPr lang="en-US" sz="600" dirty="0"/>
                      <a:t> (8)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91B-4F6D-859B-FC25A1753B6C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accent6"/>
                        </a:solidFill>
                      </a:rPr>
                      <a:t>1.1%</a:t>
                    </a:r>
                    <a:r>
                      <a:rPr lang="en-US" dirty="0"/>
                      <a:t>  </a:t>
                    </a:r>
                    <a:r>
                      <a:rPr lang="en-US" sz="600" dirty="0"/>
                      <a:t> (5)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91B-4F6D-859B-FC25A1753B6C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accent6"/>
                        </a:solidFill>
                      </a:rPr>
                      <a:t>0.9%</a:t>
                    </a:r>
                    <a:r>
                      <a:rPr lang="en-US" dirty="0"/>
                      <a:t>   </a:t>
                    </a:r>
                    <a:r>
                      <a:rPr lang="en-US" sz="600" dirty="0"/>
                      <a:t>(4)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91B-4F6D-859B-FC25A1753B6C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accent6"/>
                        </a:solidFill>
                      </a:rPr>
                      <a:t>7.8%</a:t>
                    </a:r>
                    <a:r>
                      <a:rPr lang="en-US" dirty="0"/>
                      <a:t>   </a:t>
                    </a:r>
                    <a:r>
                      <a:rPr lang="en-US" sz="600" dirty="0"/>
                      <a:t>(35)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91B-4F6D-859B-FC25A1753B6C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accent6"/>
                        </a:solidFill>
                      </a:rPr>
                      <a:t>11.2%</a:t>
                    </a:r>
                    <a:r>
                      <a:rPr lang="en-US" dirty="0"/>
                      <a:t>   </a:t>
                    </a:r>
                    <a:r>
                      <a:rPr lang="en-US" sz="600" dirty="0"/>
                      <a:t>(50)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91B-4F6D-859B-FC25A1753B6C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accent6"/>
                        </a:solidFill>
                      </a:rPr>
                      <a:t>3.8%</a:t>
                    </a:r>
                    <a:r>
                      <a:rPr lang="en-US" b="1" dirty="0">
                        <a:solidFill>
                          <a:srgbClr val="00B050"/>
                        </a:solidFill>
                      </a:rPr>
                      <a:t>  </a:t>
                    </a:r>
                    <a:r>
                      <a:rPr lang="en-US" b="0" dirty="0">
                        <a:solidFill>
                          <a:srgbClr val="00B050"/>
                        </a:solidFill>
                      </a:rPr>
                      <a:t> </a:t>
                    </a:r>
                    <a:r>
                      <a:rPr lang="en-US" sz="600" b="0" dirty="0"/>
                      <a:t>(17</a:t>
                    </a:r>
                    <a:r>
                      <a:rPr lang="en-US" sz="600" dirty="0"/>
                      <a:t>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91B-4F6D-859B-FC25A1753B6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'[Chart in Microsoft PowerPoint]Sheet1'!$G$2:$G$15</c:f>
              <c:strCache>
                <c:ptCount val="14"/>
                <c:pt idx="0">
                  <c:v>cardiovascular</c:v>
                </c:pt>
                <c:pt idx="1">
                  <c:v>hanging</c:v>
                </c:pt>
                <c:pt idx="2">
                  <c:v>infection</c:v>
                </c:pt>
                <c:pt idx="3">
                  <c:v>physical trauma</c:v>
                </c:pt>
                <c:pt idx="4">
                  <c:v>motor vehicle accident</c:v>
                </c:pt>
                <c:pt idx="5">
                  <c:v>sepsis</c:v>
                </c:pt>
                <c:pt idx="6">
                  <c:v>drowning &amp; asphyxia</c:v>
                </c:pt>
                <c:pt idx="7">
                  <c:v>occup/industr accident</c:v>
                </c:pt>
                <c:pt idx="8">
                  <c:v>respiratory</c:v>
                </c:pt>
                <c:pt idx="9">
                  <c:v>malignancy</c:v>
                </c:pt>
                <c:pt idx="10">
                  <c:v>cerebrovascular</c:v>
                </c:pt>
                <c:pt idx="11">
                  <c:v>miscellaneous</c:v>
                </c:pt>
                <c:pt idx="12">
                  <c:v>information pending</c:v>
                </c:pt>
                <c:pt idx="13">
                  <c:v>no information</c:v>
                </c:pt>
              </c:strCache>
            </c:strRef>
          </c:cat>
          <c:val>
            <c:numRef>
              <c:f>'[Chart in Microsoft PowerPoint]Sheet1'!$H$2:$H$15</c:f>
              <c:numCache>
                <c:formatCode>0.0%</c:formatCode>
                <c:ptCount val="14"/>
                <c:pt idx="0">
                  <c:v>0.22321428571428573</c:v>
                </c:pt>
                <c:pt idx="1">
                  <c:v>0.13392857142857142</c:v>
                </c:pt>
                <c:pt idx="2">
                  <c:v>0.12946428571428573</c:v>
                </c:pt>
                <c:pt idx="3">
                  <c:v>0.11830357142857142</c:v>
                </c:pt>
                <c:pt idx="4">
                  <c:v>5.3571428571428568E-2</c:v>
                </c:pt>
                <c:pt idx="5">
                  <c:v>3.3482142857142856E-2</c:v>
                </c:pt>
                <c:pt idx="6">
                  <c:v>2.4553571428571428E-2</c:v>
                </c:pt>
                <c:pt idx="7">
                  <c:v>1.7857142857142856E-2</c:v>
                </c:pt>
                <c:pt idx="8">
                  <c:v>1.7857142857142856E-2</c:v>
                </c:pt>
                <c:pt idx="9">
                  <c:v>1.1160714285714286E-2</c:v>
                </c:pt>
                <c:pt idx="10">
                  <c:v>8.9285714285714281E-3</c:v>
                </c:pt>
                <c:pt idx="11">
                  <c:v>7.8125E-2</c:v>
                </c:pt>
                <c:pt idx="12">
                  <c:v>0.11160714285714286</c:v>
                </c:pt>
                <c:pt idx="13">
                  <c:v>3.7946428571428568E-2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91B-4F6D-859B-FC25A1753B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9871744"/>
        <c:axId val="179873280"/>
      </c:barChart>
      <c:catAx>
        <c:axId val="17987174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79873280"/>
        <c:crosses val="autoZero"/>
        <c:auto val="1"/>
        <c:lblAlgn val="ctr"/>
        <c:lblOffset val="100"/>
        <c:noMultiLvlLbl val="0"/>
      </c:catAx>
      <c:valAx>
        <c:axId val="179873280"/>
        <c:scaling>
          <c:orientation val="minMax"/>
        </c:scaling>
        <c:delete val="1"/>
        <c:axPos val="b"/>
        <c:majorGridlines/>
        <c:numFmt formatCode="0.0%" sourceLinked="1"/>
        <c:majorTickMark val="out"/>
        <c:minorTickMark val="none"/>
        <c:tickLblPos val="nextTo"/>
        <c:crossAx val="17987174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0.23159205520658233"/>
                  <c:y val="-6.9282726377952755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bg1">
                            <a:lumMod val="95000"/>
                          </a:schemeClr>
                        </a:solidFill>
                      </a:rPr>
                      <a:t>factory</a:t>
                    </a:r>
                    <a:r>
                      <a:rPr lang="en-US" baseline="0" dirty="0">
                        <a:solidFill>
                          <a:schemeClr val="bg1">
                            <a:lumMod val="95000"/>
                          </a:schemeClr>
                        </a:solidFill>
                      </a:rPr>
                      <a:t> </a:t>
                    </a:r>
                    <a:r>
                      <a:rPr lang="en-US" dirty="0">
                        <a:solidFill>
                          <a:schemeClr val="bg1">
                            <a:lumMod val="95000"/>
                          </a:schemeClr>
                        </a:solidFill>
                      </a:rPr>
                      <a:t>worker/prod.</a:t>
                    </a:r>
                    <a:r>
                      <a:rPr lang="en-US" baseline="0" dirty="0">
                        <a:solidFill>
                          <a:schemeClr val="bg1">
                            <a:lumMod val="95000"/>
                          </a:schemeClr>
                        </a:solidFill>
                      </a:rPr>
                      <a:t> </a:t>
                    </a:r>
                    <a:r>
                      <a:rPr lang="en-US" dirty="0">
                        <a:solidFill>
                          <a:schemeClr val="bg1">
                            <a:lumMod val="95000"/>
                          </a:schemeClr>
                        </a:solidFill>
                      </a:rPr>
                      <a:t>operator</a:t>
                    </a:r>
                    <a:r>
                      <a:rPr lang="en-US" dirty="0"/>
                      <a:t>
</a:t>
                    </a:r>
                    <a:r>
                      <a:rPr lang="en-US" dirty="0">
                        <a:solidFill>
                          <a:schemeClr val="bg2">
                            <a:lumMod val="75000"/>
                          </a:schemeClr>
                        </a:solidFill>
                      </a:rPr>
                      <a:t>56%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104-461C-BC50-35D343A89EE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cleaning worker
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104-461C-BC50-35D343A89EE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construction worker
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104-461C-BC50-35D343A89EE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bg1">
                            <a:lumMod val="85000"/>
                          </a:schemeClr>
                        </a:solidFill>
                      </a:rPr>
                      <a:t>security guard</a:t>
                    </a:r>
                    <a:r>
                      <a:rPr lang="en-US" dirty="0"/>
                      <a:t>
</a:t>
                    </a:r>
                    <a:r>
                      <a:rPr lang="en-US" dirty="0">
                        <a:solidFill>
                          <a:schemeClr val="bg1">
                            <a:lumMod val="65000"/>
                          </a:schemeClr>
                        </a:solidFill>
                      </a:rPr>
                      <a:t>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104-461C-BC50-35D343A89EEB}"/>
                </c:ext>
              </c:extLst>
            </c:dLbl>
            <c:dLbl>
              <c:idx val="4"/>
              <c:layout>
                <c:manualLayout>
                  <c:x val="0.1826109587425167"/>
                  <c:y val="3.1527025918635168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bg1">
                            <a:lumMod val="95000"/>
                          </a:schemeClr>
                        </a:solidFill>
                      </a:rPr>
                      <a:t>general worker</a:t>
                    </a:r>
                    <a:r>
                      <a:rPr lang="en-US" dirty="0"/>
                      <a:t>
</a:t>
                    </a:r>
                    <a:r>
                      <a:rPr lang="en-US" dirty="0">
                        <a:solidFill>
                          <a:schemeClr val="bg1">
                            <a:lumMod val="75000"/>
                          </a:schemeClr>
                        </a:solidFill>
                      </a:rPr>
                      <a:t>17%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104-461C-BC50-35D343A89EEB}"/>
                </c:ext>
              </c:extLst>
            </c:dLbl>
            <c:dLbl>
              <c:idx val="5"/>
              <c:layout>
                <c:manualLayout>
                  <c:x val="6.1795541006812352E-2"/>
                  <c:y val="0.13884781003937008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bg1">
                            <a:lumMod val="95000"/>
                          </a:schemeClr>
                        </a:solidFill>
                      </a:rPr>
                      <a:t>others</a:t>
                    </a:r>
                    <a:r>
                      <a:rPr lang="en-US" dirty="0"/>
                      <a:t>
</a:t>
                    </a:r>
                    <a:r>
                      <a:rPr lang="en-US" dirty="0">
                        <a:solidFill>
                          <a:schemeClr val="bg2">
                            <a:lumMod val="90000"/>
                          </a:schemeClr>
                        </a:solidFill>
                      </a:rPr>
                      <a:t>15%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104-461C-BC50-35D343A89EEB}"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factory worker/production operator</c:v>
                </c:pt>
                <c:pt idx="1">
                  <c:v>cleaning worker</c:v>
                </c:pt>
                <c:pt idx="2">
                  <c:v>construction worker</c:v>
                </c:pt>
                <c:pt idx="3">
                  <c:v>security guard</c:v>
                </c:pt>
                <c:pt idx="4">
                  <c:v>general worker</c:v>
                </c:pt>
                <c:pt idx="5">
                  <c:v>others</c:v>
                </c:pt>
              </c:strCache>
            </c:strRef>
          </c:cat>
          <c:val>
            <c:numRef>
              <c:f>Sheet1!$B$2:$B$7</c:f>
              <c:numCache>
                <c:formatCode>0.0</c:formatCode>
                <c:ptCount val="6"/>
                <c:pt idx="0">
                  <c:v>56</c:v>
                </c:pt>
                <c:pt idx="1">
                  <c:v>4</c:v>
                </c:pt>
                <c:pt idx="2">
                  <c:v>3</c:v>
                </c:pt>
                <c:pt idx="3">
                  <c:v>5</c:v>
                </c:pt>
                <c:pt idx="4">
                  <c:v>17</c:v>
                </c:pt>
                <c:pt idx="5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104-461C-BC50-35D343A89E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chemicals/packaging  11%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F3E-4DC1-8F77-F987BD5A404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cleaning &amp; waste </a:t>
                    </a:r>
                    <a:r>
                      <a:rPr lang="en-US" dirty="0" err="1"/>
                      <a:t>mgt</a:t>
                    </a:r>
                    <a:r>
                      <a:rPr lang="en-US" baseline="0" dirty="0"/>
                      <a:t> </a:t>
                    </a:r>
                    <a:r>
                      <a:rPr lang="en-US" dirty="0"/>
                      <a:t> 3%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F3E-4DC1-8F77-F987BD5A404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construction materials  5%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F3E-4DC1-8F77-F987BD5A4047}"/>
                </c:ext>
              </c:extLst>
            </c:dLbl>
            <c:dLbl>
              <c:idx val="3"/>
              <c:layout>
                <c:manualLayout>
                  <c:x val="-0.14984459863309166"/>
                  <c:y val="2.314373016805735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electronics  8%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F3E-4DC1-8F77-F987BD5A4047}"/>
                </c:ext>
              </c:extLst>
            </c:dLbl>
            <c:dLbl>
              <c:idx val="4"/>
              <c:layout>
                <c:manualLayout>
                  <c:x val="-1.712835895513061E-2"/>
                  <c:y val="-1.375080832287268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wholesale/retail</a:t>
                    </a:r>
                    <a:r>
                      <a:rPr lang="en-US" baseline="0" dirty="0"/>
                      <a:t> </a:t>
                    </a:r>
                    <a:r>
                      <a:rPr lang="en-US" dirty="0"/>
                      <a:t> 3%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F3E-4DC1-8F77-F987BD5A4047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/>
                      <a:t>food &amp; restaurant 8%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F3E-4DC1-8F77-F987BD5A4047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dirty="0"/>
                      <a:t>rubber &amp; latex 7%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F3E-4DC1-8F77-F987BD5A4047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dirty="0"/>
                      <a:t>metals &amp; engineering 7%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F3E-4DC1-8F77-F987BD5A4047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rPr>
                      <a:t>security services 7%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F3E-4DC1-8F77-F987BD5A4047}"/>
                </c:ext>
              </c:extLst>
            </c:dLbl>
            <c:dLbl>
              <c:idx val="9"/>
              <c:layout>
                <c:manualLayout>
                  <c:x val="0.18251631046119235"/>
                  <c:y val="-0.14202575221575564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timber &amp; wood products 13%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F3E-4DC1-8F77-F987BD5A4047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r>
                      <a:rPr lang="en-US" dirty="0"/>
                      <a:t>ceramics  2%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F3E-4DC1-8F77-F987BD5A4047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bg2">
                            <a:lumMod val="90000"/>
                          </a:schemeClr>
                        </a:solidFill>
                      </a:rPr>
                      <a:t>automobile  2%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F3E-4DC1-8F77-F987BD5A4047}"/>
                </c:ext>
              </c:extLst>
            </c:dLbl>
            <c:dLbl>
              <c:idx val="12"/>
              <c:layout>
                <c:manualLayout>
                  <c:x val="0.10422734596294275"/>
                  <c:y val="0.13171974771810241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rPr>
                      <a:t>others</a:t>
                    </a:r>
                    <a:r>
                      <a:rPr lang="en-US" baseline="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rPr>
                      <a:t> </a:t>
                    </a:r>
                    <a:r>
                      <a: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rPr>
                      <a:t> 24%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F3E-4DC1-8F77-F987BD5A404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Sheet1!$A$2:$A$14</c:f>
              <c:strCache>
                <c:ptCount val="13"/>
                <c:pt idx="0">
                  <c:v>chemicals/packaging</c:v>
                </c:pt>
                <c:pt idx="1">
                  <c:v>cleaning &amp; waste mgt</c:v>
                </c:pt>
                <c:pt idx="2">
                  <c:v>construction materials</c:v>
                </c:pt>
                <c:pt idx="3">
                  <c:v>electronics</c:v>
                </c:pt>
                <c:pt idx="4">
                  <c:v>wholesale/retail</c:v>
                </c:pt>
                <c:pt idx="5">
                  <c:v>food &amp; restaurant</c:v>
                </c:pt>
                <c:pt idx="6">
                  <c:v>rubber &amp; latex</c:v>
                </c:pt>
                <c:pt idx="7">
                  <c:v>metals &amp; engineering</c:v>
                </c:pt>
                <c:pt idx="8">
                  <c:v>security services</c:v>
                </c:pt>
                <c:pt idx="9">
                  <c:v>timber &amp; wood products</c:v>
                </c:pt>
                <c:pt idx="10">
                  <c:v>ceramics</c:v>
                </c:pt>
                <c:pt idx="11">
                  <c:v>automobile</c:v>
                </c:pt>
                <c:pt idx="12">
                  <c:v>others</c:v>
                </c:pt>
              </c:strCache>
            </c:strRef>
          </c:cat>
          <c:val>
            <c:numRef>
              <c:f>Sheet1!$B$2:$B$14</c:f>
              <c:numCache>
                <c:formatCode>0%</c:formatCode>
                <c:ptCount val="13"/>
                <c:pt idx="0">
                  <c:v>0.11</c:v>
                </c:pt>
                <c:pt idx="1">
                  <c:v>0.03</c:v>
                </c:pt>
                <c:pt idx="2">
                  <c:v>0.05</c:v>
                </c:pt>
                <c:pt idx="3">
                  <c:v>0.08</c:v>
                </c:pt>
                <c:pt idx="4">
                  <c:v>0.03</c:v>
                </c:pt>
                <c:pt idx="5">
                  <c:v>0.08</c:v>
                </c:pt>
                <c:pt idx="6">
                  <c:v>7.0000000000000007E-2</c:v>
                </c:pt>
                <c:pt idx="7">
                  <c:v>7.0000000000000007E-2</c:v>
                </c:pt>
                <c:pt idx="8">
                  <c:v>7.0000000000000007E-2</c:v>
                </c:pt>
                <c:pt idx="9">
                  <c:v>0.13</c:v>
                </c:pt>
                <c:pt idx="10">
                  <c:v>0.02</c:v>
                </c:pt>
                <c:pt idx="11">
                  <c:v>0.02</c:v>
                </c:pt>
                <c:pt idx="12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DF3E-4DC1-8F77-F987BD5A40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>
          <a:solidFill>
            <a:schemeClr val="tx2">
              <a:lumMod val="40000"/>
              <a:lumOff val="60000"/>
            </a:schemeClr>
          </a:solidFill>
        </a:defRPr>
      </a:pPr>
      <a:endParaRPr lang="en-US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0.08953</cdr:x>
      <cdr:y>0.85377</cdr:y>
    </cdr:from>
    <cdr:to>
      <cdr:x>0.17558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951376" y="541265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MY" sz="1100" dirty="0"/>
        </a:p>
      </cdr:txBody>
    </cdr:sp>
  </cdr:relSizeAnchor>
  <cdr:relSizeAnchor xmlns:cdr="http://schemas.openxmlformats.org/drawingml/2006/chartDrawing">
    <cdr:from>
      <cdr:x>0.04234</cdr:x>
      <cdr:y>0.84198</cdr:y>
    </cdr:from>
    <cdr:to>
      <cdr:x>0.23665</cdr:x>
      <cdr:y>0.91745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31" y="5265174"/>
          <a:ext cx="2064774" cy="4719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MY" sz="1100" dirty="0"/>
        </a:p>
      </cdr:txBody>
    </cdr:sp>
  </cdr:relSizeAnchor>
  <cdr:relSizeAnchor xmlns:cdr="http://schemas.openxmlformats.org/drawingml/2006/chartDrawing">
    <cdr:from>
      <cdr:x>0.02846</cdr:x>
      <cdr:y>0.0684</cdr:y>
    </cdr:from>
    <cdr:to>
      <cdr:x>0.14921</cdr:x>
      <cdr:y>0.15566</cdr:y>
    </cdr:to>
    <cdr:sp macro="" textlink="">
      <cdr:nvSpPr>
        <cdr:cNvPr id="5" name="TextBox 4"/>
        <cdr:cNvSpPr txBox="1"/>
      </cdr:nvSpPr>
      <cdr:spPr>
        <a:xfrm xmlns:a="http://schemas.openxmlformats.org/drawingml/2006/main" rot="21391780">
          <a:off x="302448" y="427704"/>
          <a:ext cx="1283110" cy="545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MY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0.9403</cdr:y>
    </cdr:from>
    <cdr:to>
      <cdr:x>0.28713</cdr:x>
      <cdr:y>0.98853</cdr:y>
    </cdr:to>
    <cdr:sp macro="" textlink="">
      <cdr:nvSpPr>
        <cdr:cNvPr id="2" name="TextBox 4"/>
        <cdr:cNvSpPr txBox="1"/>
      </cdr:nvSpPr>
      <cdr:spPr>
        <a:xfrm xmlns:a="http://schemas.openxmlformats.org/drawingml/2006/main">
          <a:off x="0" y="4800600"/>
          <a:ext cx="2209800" cy="24622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20000"/>
            <a:lumOff val="80000"/>
          </a:schemeClr>
        </a:solidFill>
        <a:effectLst xmlns:a="http://schemas.openxmlformats.org/drawingml/2006/main">
          <a:softEdge rad="31750"/>
        </a:effectLst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ms-MY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>
              <a:solidFill>
                <a:schemeClr val="tx1">
                  <a:lumMod val="50000"/>
                  <a:lumOff val="50000"/>
                </a:schemeClr>
              </a:solidFill>
            </a:rPr>
            <a:t>*reported to the Embassy of Nepal, KL</a:t>
          </a:r>
          <a:endParaRPr lang="ms-MY" sz="1000" dirty="0">
            <a:solidFill>
              <a:schemeClr val="tx1">
                <a:lumMod val="50000"/>
                <a:lumOff val="50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ms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D140E-8CF8-4C64-8A76-7FD3386A12BD}" type="datetimeFigureOut">
              <a:rPr lang="ms-MY" smtClean="0"/>
              <a:t>23/10/2019</a:t>
            </a:fld>
            <a:endParaRPr lang="ms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ms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D09D71-1CC1-4D65-9257-00EFCEECDCFE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871469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09D71-1CC1-4D65-9257-00EFCEECDCFE}" type="slidenum">
              <a:rPr lang="ms-MY" smtClean="0"/>
              <a:t>1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983067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 </a:t>
            </a:r>
          </a:p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057FF5-6A46-439E-8BCF-D41A73BF8674}" type="slidenum">
              <a:rPr lang="en-MY" smtClean="0">
                <a:solidFill>
                  <a:prstClr val="black"/>
                </a:solidFill>
              </a:rPr>
              <a:pPr/>
              <a:t>2</a:t>
            </a:fld>
            <a:endParaRPr lang="en-MY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850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1E6A8-CC3C-49BA-85A6-F13311DD5E62}" type="slidenum">
              <a:rPr lang="en-MY" smtClean="0">
                <a:solidFill>
                  <a:prstClr val="black"/>
                </a:solidFill>
              </a:rPr>
              <a:pPr/>
              <a:t>3</a:t>
            </a:fld>
            <a:endParaRPr lang="en-MY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786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01E6A8-CC3C-49BA-85A6-F13311DD5E62}" type="slidenum">
              <a:rPr kumimoji="0" lang="en-M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M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73856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D09D71-1CC1-4D65-9257-00EFCEECDCFE}" type="slidenum">
              <a:rPr kumimoji="0" lang="ms-M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ms-M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73667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D09D71-1CC1-4D65-9257-00EFCEECDCFE}" type="slidenum">
              <a:rPr kumimoji="0" lang="ms-M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ms-M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36219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 </a:t>
            </a:r>
            <a:endParaRPr lang="en-US" dirty="0"/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09D71-1CC1-4D65-9257-00EFCEECDCFE}" type="slidenum">
              <a:rPr lang="ms-MY" smtClean="0"/>
              <a:t>7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2807006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09D71-1CC1-4D65-9257-00EFCEECDCFE}" type="slidenum">
              <a:rPr lang="ms-MY" smtClean="0"/>
              <a:t>8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1905521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09D71-1CC1-4D65-9257-00EFCEECDCFE}" type="slidenum">
              <a:rPr lang="ms-MY" smtClean="0"/>
              <a:t>9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1312320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09D71-1CC1-4D65-9257-00EFCEECDCFE}" type="slidenum">
              <a:rPr lang="ms-MY" smtClean="0"/>
              <a:t>10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4646529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09D71-1CC1-4D65-9257-00EFCEECDCFE}" type="slidenum">
              <a:rPr lang="ms-MY" smtClean="0"/>
              <a:t>11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42663349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09D71-1CC1-4D65-9257-00EFCEECDCFE}" type="slidenum">
              <a:rPr lang="ms-MY" smtClean="0"/>
              <a:t>12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8081703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09D71-1CC1-4D65-9257-00EFCEECDCFE}" type="slidenum">
              <a:rPr lang="ms-MY" smtClean="0"/>
              <a:t>17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000371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ms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ms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87E93-33DF-4EBB-888B-D2307DE876AD}" type="datetimeFigureOut">
              <a:rPr lang="ms-MY" smtClean="0"/>
              <a:t>23/10/2019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EE0F-CB08-46BD-B0EE-F1F2C85CC0BB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158716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ms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s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87E93-33DF-4EBB-888B-D2307DE876AD}" type="datetimeFigureOut">
              <a:rPr lang="ms-MY" smtClean="0"/>
              <a:t>23/10/2019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EE0F-CB08-46BD-B0EE-F1F2C85CC0BB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614885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ms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87E93-33DF-4EBB-888B-D2307DE876AD}" type="datetimeFigureOut">
              <a:rPr lang="ms-MY" smtClean="0"/>
              <a:t>23/10/2019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EE0F-CB08-46BD-B0EE-F1F2C85CC0BB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4094675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ms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s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s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87E93-33DF-4EBB-888B-D2307DE876AD}" type="datetimeFigureOut">
              <a:rPr lang="ms-MY" smtClean="0"/>
              <a:t>23/10/2019</a:t>
            </a:fld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EE0F-CB08-46BD-B0EE-F1F2C85CC0BB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550075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ms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s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s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87E93-33DF-4EBB-888B-D2307DE876AD}" type="datetimeFigureOut">
              <a:rPr lang="ms-MY" smtClean="0"/>
              <a:t>23/10/2019</a:t>
            </a:fld>
            <a:endParaRPr lang="ms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EE0F-CB08-46BD-B0EE-F1F2C85CC0BB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413407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ms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87E93-33DF-4EBB-888B-D2307DE876AD}" type="datetimeFigureOut">
              <a:rPr lang="ms-MY" smtClean="0"/>
              <a:t>23/10/2019</a:t>
            </a:fld>
            <a:endParaRPr lang="ms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EE0F-CB08-46BD-B0EE-F1F2C85CC0BB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568170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87E93-33DF-4EBB-888B-D2307DE876AD}" type="datetimeFigureOut">
              <a:rPr lang="ms-MY" smtClean="0"/>
              <a:t>23/10/2019</a:t>
            </a:fld>
            <a:endParaRPr lang="ms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EE0F-CB08-46BD-B0EE-F1F2C85CC0BB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4294797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ms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s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87E93-33DF-4EBB-888B-D2307DE876AD}" type="datetimeFigureOut">
              <a:rPr lang="ms-MY" smtClean="0"/>
              <a:t>23/10/2019</a:t>
            </a:fld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EE0F-CB08-46BD-B0EE-F1F2C85CC0BB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4163175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ms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ms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87E93-33DF-4EBB-888B-D2307DE876AD}" type="datetimeFigureOut">
              <a:rPr lang="ms-MY" smtClean="0"/>
              <a:t>23/10/2019</a:t>
            </a:fld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EE0F-CB08-46BD-B0EE-F1F2C85CC0BB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761940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ms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s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87E93-33DF-4EBB-888B-D2307DE876AD}" type="datetimeFigureOut">
              <a:rPr lang="ms-MY" smtClean="0"/>
              <a:t>23/10/2019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EE0F-CB08-46BD-B0EE-F1F2C85CC0BB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556008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ms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s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87E93-33DF-4EBB-888B-D2307DE876AD}" type="datetimeFigureOut">
              <a:rPr lang="ms-MY" smtClean="0"/>
              <a:t>23/10/2019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EE0F-CB08-46BD-B0EE-F1F2C85CC0BB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371046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B85F-090A-4222-9146-9ED48954A5F1}" type="datetimeFigureOut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23/10/2019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30FE2-17FB-4D34-9ADF-69BDB70DE67D}" type="slidenum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9753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B85F-090A-4222-9146-9ED48954A5F1}" type="datetimeFigureOut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23/10/2019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30FE2-17FB-4D34-9ADF-69BDB70DE67D}" type="slidenum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66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B85F-090A-4222-9146-9ED48954A5F1}" type="datetimeFigureOut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23/10/2019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30FE2-17FB-4D34-9ADF-69BDB70DE67D}" type="slidenum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1924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B85F-090A-4222-9146-9ED48954A5F1}" type="datetimeFigureOut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23/10/2019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30FE2-17FB-4D34-9ADF-69BDB70DE67D}" type="slidenum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9723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B85F-090A-4222-9146-9ED48954A5F1}" type="datetimeFigureOut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23/10/2019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30FE2-17FB-4D34-9ADF-69BDB70DE67D}" type="slidenum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4420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B85F-090A-4222-9146-9ED48954A5F1}" type="datetimeFigureOut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23/10/2019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30FE2-17FB-4D34-9ADF-69BDB70DE67D}" type="slidenum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3398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B85F-090A-4222-9146-9ED48954A5F1}" type="datetimeFigureOut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23/10/2019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30FE2-17FB-4D34-9ADF-69BDB70DE67D}" type="slidenum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8520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B85F-090A-4222-9146-9ED48954A5F1}" type="datetimeFigureOut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23/10/2019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30FE2-17FB-4D34-9ADF-69BDB70DE67D}" type="slidenum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3743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B85F-090A-4222-9146-9ED48954A5F1}" type="datetimeFigureOut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23/10/2019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30FE2-17FB-4D34-9ADF-69BDB70DE67D}" type="slidenum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855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B85F-090A-4222-9146-9ED48954A5F1}" type="datetimeFigureOut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23/10/2019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30FE2-17FB-4D34-9ADF-69BDB70DE67D}" type="slidenum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7388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B85F-090A-4222-9146-9ED48954A5F1}" type="datetimeFigureOut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23/10/2019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30FE2-17FB-4D34-9ADF-69BDB70DE67D}" type="slidenum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8734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C7CF0F1-5B50-45C6-98F6-135207B68EAD}" type="datetimeFigureOut">
              <a:rPr lang="en-MY"/>
              <a:pPr>
                <a:defRPr/>
              </a:pPr>
              <a:t>23/10/2019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93BE77D5-E32A-45ED-A4A9-1E04ECD30F46}" type="slidenum">
              <a:rPr lang="en-MY" altLang="ms-MY"/>
              <a:pPr/>
              <a:t>‹#›</a:t>
            </a:fld>
            <a:endParaRPr lang="en-MY" altLang="ms-MY"/>
          </a:p>
        </p:txBody>
      </p:sp>
    </p:spTree>
    <p:extLst>
      <p:ext uri="{BB962C8B-B14F-4D97-AF65-F5344CB8AC3E}">
        <p14:creationId xmlns:p14="http://schemas.microsoft.com/office/powerpoint/2010/main" val="4283794433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5EBE9F2-5F45-4812-B955-39830578C7B4}" type="datetimeFigureOut">
              <a:rPr lang="en-MY"/>
              <a:pPr>
                <a:defRPr/>
              </a:pPr>
              <a:t>23/10/2019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96884211-1695-4649-9C02-095503986DCD}" type="slidenum">
              <a:rPr lang="en-MY" altLang="ms-MY"/>
              <a:pPr/>
              <a:t>‹#›</a:t>
            </a:fld>
            <a:endParaRPr lang="en-MY" altLang="ms-MY"/>
          </a:p>
        </p:txBody>
      </p:sp>
    </p:spTree>
    <p:extLst>
      <p:ext uri="{BB962C8B-B14F-4D97-AF65-F5344CB8AC3E}">
        <p14:creationId xmlns:p14="http://schemas.microsoft.com/office/powerpoint/2010/main" val="2564697252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84B1DB1-3417-4424-9B34-8C3E2FBCE26C}" type="datetimeFigureOut">
              <a:rPr lang="en-MY"/>
              <a:pPr>
                <a:defRPr/>
              </a:pPr>
              <a:t>23/10/2019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EE0FE9D2-2428-44B9-95B7-77125063F548}" type="slidenum">
              <a:rPr lang="en-MY" altLang="ms-MY"/>
              <a:pPr/>
              <a:t>‹#›</a:t>
            </a:fld>
            <a:endParaRPr lang="en-MY" altLang="ms-MY"/>
          </a:p>
        </p:txBody>
      </p:sp>
    </p:spTree>
    <p:extLst>
      <p:ext uri="{BB962C8B-B14F-4D97-AF65-F5344CB8AC3E}">
        <p14:creationId xmlns:p14="http://schemas.microsoft.com/office/powerpoint/2010/main" val="235956273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ABE09ED-6D7D-40AF-A033-28A724E1D4D8}" type="datetimeFigureOut">
              <a:rPr lang="en-MY"/>
              <a:pPr>
                <a:defRPr/>
              </a:pPr>
              <a:t>23/10/2019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1E4A5EA5-0937-4183-B7B9-A5D9D618F9CB}" type="slidenum">
              <a:rPr lang="en-MY" altLang="ms-MY"/>
              <a:pPr/>
              <a:t>‹#›</a:t>
            </a:fld>
            <a:endParaRPr lang="en-MY" altLang="ms-MY"/>
          </a:p>
        </p:txBody>
      </p:sp>
    </p:spTree>
    <p:extLst>
      <p:ext uri="{BB962C8B-B14F-4D97-AF65-F5344CB8AC3E}">
        <p14:creationId xmlns:p14="http://schemas.microsoft.com/office/powerpoint/2010/main" val="1991158816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85A0273-B2A9-44A4-BE06-76D919548775}" type="datetimeFigureOut">
              <a:rPr lang="en-MY"/>
              <a:pPr>
                <a:defRPr/>
              </a:pPr>
              <a:t>23/10/2019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71474BF3-94CC-483F-A33E-F0A7BCE5FDA1}" type="slidenum">
              <a:rPr lang="en-MY" altLang="ms-MY"/>
              <a:pPr/>
              <a:t>‹#›</a:t>
            </a:fld>
            <a:endParaRPr lang="en-MY" altLang="ms-MY"/>
          </a:p>
        </p:txBody>
      </p:sp>
    </p:spTree>
    <p:extLst>
      <p:ext uri="{BB962C8B-B14F-4D97-AF65-F5344CB8AC3E}">
        <p14:creationId xmlns:p14="http://schemas.microsoft.com/office/powerpoint/2010/main" val="3081023815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7BB4144-4EBD-4CCA-AF9F-259847E22CD4}" type="datetimeFigureOut">
              <a:rPr lang="en-MY"/>
              <a:pPr>
                <a:defRPr/>
              </a:pPr>
              <a:t>23/10/2019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A100EC1F-7F22-46DB-8B16-489DB83F2C55}" type="slidenum">
              <a:rPr lang="en-MY" altLang="ms-MY"/>
              <a:pPr/>
              <a:t>‹#›</a:t>
            </a:fld>
            <a:endParaRPr lang="en-MY" altLang="ms-MY"/>
          </a:p>
        </p:txBody>
      </p:sp>
    </p:spTree>
    <p:extLst>
      <p:ext uri="{BB962C8B-B14F-4D97-AF65-F5344CB8AC3E}">
        <p14:creationId xmlns:p14="http://schemas.microsoft.com/office/powerpoint/2010/main" val="1549501754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C45B9BB-E528-46F8-BD69-FEF2DF3D423A}" type="datetimeFigureOut">
              <a:rPr lang="en-MY"/>
              <a:pPr>
                <a:defRPr/>
              </a:pPr>
              <a:t>23/10/2019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67229E0D-EFAD-4109-9C93-5B71857AFBB6}" type="slidenum">
              <a:rPr lang="en-MY" altLang="ms-MY"/>
              <a:pPr/>
              <a:t>‹#›</a:t>
            </a:fld>
            <a:endParaRPr lang="en-MY" altLang="ms-MY"/>
          </a:p>
        </p:txBody>
      </p:sp>
    </p:spTree>
    <p:extLst>
      <p:ext uri="{BB962C8B-B14F-4D97-AF65-F5344CB8AC3E}">
        <p14:creationId xmlns:p14="http://schemas.microsoft.com/office/powerpoint/2010/main" val="1151664117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383EF81-3AEF-495A-9A1A-F77CDFACC191}" type="datetimeFigureOut">
              <a:rPr lang="en-MY"/>
              <a:pPr>
                <a:defRPr/>
              </a:pPr>
              <a:t>23/10/2019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AD090067-923F-414B-8FC1-FCF6C4303370}" type="slidenum">
              <a:rPr lang="en-MY" altLang="ms-MY"/>
              <a:pPr/>
              <a:t>‹#›</a:t>
            </a:fld>
            <a:endParaRPr lang="en-MY" altLang="ms-MY"/>
          </a:p>
        </p:txBody>
      </p:sp>
    </p:spTree>
    <p:extLst>
      <p:ext uri="{BB962C8B-B14F-4D97-AF65-F5344CB8AC3E}">
        <p14:creationId xmlns:p14="http://schemas.microsoft.com/office/powerpoint/2010/main" val="3006270894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MY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85F9B89-09F2-4B38-B31D-67B23D534DAF}" type="datetimeFigureOut">
              <a:rPr lang="en-MY"/>
              <a:pPr>
                <a:defRPr/>
              </a:pPr>
              <a:t>23/10/2019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69B6CC01-20B2-484E-A3B7-940DF3FBFC12}" type="slidenum">
              <a:rPr lang="en-MY" altLang="ms-MY"/>
              <a:pPr/>
              <a:t>‹#›</a:t>
            </a:fld>
            <a:endParaRPr lang="en-MY" altLang="ms-MY"/>
          </a:p>
        </p:txBody>
      </p:sp>
    </p:spTree>
    <p:extLst>
      <p:ext uri="{BB962C8B-B14F-4D97-AF65-F5344CB8AC3E}">
        <p14:creationId xmlns:p14="http://schemas.microsoft.com/office/powerpoint/2010/main" val="4196666922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866ECBA-D8B3-4DD9-BAE5-D33C50D24DF2}" type="datetimeFigureOut">
              <a:rPr lang="en-MY"/>
              <a:pPr>
                <a:defRPr/>
              </a:pPr>
              <a:t>23/10/2019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A217AE88-9432-49FE-B609-D793CA877D84}" type="slidenum">
              <a:rPr lang="en-MY" altLang="ms-MY"/>
              <a:pPr/>
              <a:t>‹#›</a:t>
            </a:fld>
            <a:endParaRPr lang="en-MY" altLang="ms-MY"/>
          </a:p>
        </p:txBody>
      </p:sp>
    </p:spTree>
    <p:extLst>
      <p:ext uri="{BB962C8B-B14F-4D97-AF65-F5344CB8AC3E}">
        <p14:creationId xmlns:p14="http://schemas.microsoft.com/office/powerpoint/2010/main" val="440329006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364D232-C6AD-4B46-A941-5760A104EBD7}" type="datetimeFigureOut">
              <a:rPr lang="en-MY"/>
              <a:pPr>
                <a:defRPr/>
              </a:pPr>
              <a:t>23/10/2019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87FC0DBE-14AC-407B-B6AA-1A72F3C54B29}" type="slidenum">
              <a:rPr lang="en-MY" altLang="ms-MY"/>
              <a:pPr/>
              <a:t>‹#›</a:t>
            </a:fld>
            <a:endParaRPr lang="en-MY" altLang="ms-MY"/>
          </a:p>
        </p:txBody>
      </p:sp>
    </p:spTree>
    <p:extLst>
      <p:ext uri="{BB962C8B-B14F-4D97-AF65-F5344CB8AC3E}">
        <p14:creationId xmlns:p14="http://schemas.microsoft.com/office/powerpoint/2010/main" val="822409283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B85F-090A-4222-9146-9ED48954A5F1}" type="datetimeFigureOut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23/10/2019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30FE2-17FB-4D34-9ADF-69BDB70DE67D}" type="slidenum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9341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B85F-090A-4222-9146-9ED48954A5F1}" type="datetimeFigureOut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23/10/2019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30FE2-17FB-4D34-9ADF-69BDB70DE67D}" type="slidenum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0108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B85F-090A-4222-9146-9ED48954A5F1}" type="datetimeFigureOut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23/10/2019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30FE2-17FB-4D34-9ADF-69BDB70DE67D}" type="slidenum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8471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B85F-090A-4222-9146-9ED48954A5F1}" type="datetimeFigureOut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23/10/2019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30FE2-17FB-4D34-9ADF-69BDB70DE67D}" type="slidenum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4030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B85F-090A-4222-9146-9ED48954A5F1}" type="datetimeFigureOut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23/10/2019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30FE2-17FB-4D34-9ADF-69BDB70DE67D}" type="slidenum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4181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B85F-090A-4222-9146-9ED48954A5F1}" type="datetimeFigureOut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23/10/2019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30FE2-17FB-4D34-9ADF-69BDB70DE67D}" type="slidenum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4856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B85F-090A-4222-9146-9ED48954A5F1}" type="datetimeFigureOut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23/10/2019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30FE2-17FB-4D34-9ADF-69BDB70DE67D}" type="slidenum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1187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B85F-090A-4222-9146-9ED48954A5F1}" type="datetimeFigureOut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23/10/2019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30FE2-17FB-4D34-9ADF-69BDB70DE67D}" type="slidenum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22288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B85F-090A-4222-9146-9ED48954A5F1}" type="datetimeFigureOut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23/10/2019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30FE2-17FB-4D34-9ADF-69BDB70DE67D}" type="slidenum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4895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B85F-090A-4222-9146-9ED48954A5F1}" type="datetimeFigureOut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23/10/2019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30FE2-17FB-4D34-9ADF-69BDB70DE67D}" type="slidenum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6231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B85F-090A-4222-9146-9ED48954A5F1}" type="datetimeFigureOut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23/10/2019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30FE2-17FB-4D34-9ADF-69BDB70DE67D}" type="slidenum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43274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C7CF0F1-5B50-45C6-98F6-135207B68EAD}" type="datetimeFigureOut">
              <a:rPr lang="en-MY"/>
              <a:pPr>
                <a:defRPr/>
              </a:pPr>
              <a:t>23/10/2019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93BE77D5-E32A-45ED-A4A9-1E04ECD30F46}" type="slidenum">
              <a:rPr lang="en-MY" altLang="ms-MY"/>
              <a:pPr/>
              <a:t>‹#›</a:t>
            </a:fld>
            <a:endParaRPr lang="en-MY" altLang="ms-MY"/>
          </a:p>
        </p:txBody>
      </p:sp>
    </p:spTree>
    <p:extLst>
      <p:ext uri="{BB962C8B-B14F-4D97-AF65-F5344CB8AC3E}">
        <p14:creationId xmlns:p14="http://schemas.microsoft.com/office/powerpoint/2010/main" val="839898647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5EBE9F2-5F45-4812-B955-39830578C7B4}" type="datetimeFigureOut">
              <a:rPr lang="en-MY"/>
              <a:pPr>
                <a:defRPr/>
              </a:pPr>
              <a:t>23/10/2019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96884211-1695-4649-9C02-095503986DCD}" type="slidenum">
              <a:rPr lang="en-MY" altLang="ms-MY"/>
              <a:pPr/>
              <a:t>‹#›</a:t>
            </a:fld>
            <a:endParaRPr lang="en-MY" altLang="ms-MY"/>
          </a:p>
        </p:txBody>
      </p:sp>
    </p:spTree>
    <p:extLst>
      <p:ext uri="{BB962C8B-B14F-4D97-AF65-F5344CB8AC3E}">
        <p14:creationId xmlns:p14="http://schemas.microsoft.com/office/powerpoint/2010/main" val="1288923170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84B1DB1-3417-4424-9B34-8C3E2FBCE26C}" type="datetimeFigureOut">
              <a:rPr lang="en-MY"/>
              <a:pPr>
                <a:defRPr/>
              </a:pPr>
              <a:t>23/10/2019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EE0FE9D2-2428-44B9-95B7-77125063F548}" type="slidenum">
              <a:rPr lang="en-MY" altLang="ms-MY"/>
              <a:pPr/>
              <a:t>‹#›</a:t>
            </a:fld>
            <a:endParaRPr lang="en-MY" altLang="ms-MY"/>
          </a:p>
        </p:txBody>
      </p:sp>
    </p:spTree>
    <p:extLst>
      <p:ext uri="{BB962C8B-B14F-4D97-AF65-F5344CB8AC3E}">
        <p14:creationId xmlns:p14="http://schemas.microsoft.com/office/powerpoint/2010/main" val="329304735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ABE09ED-6D7D-40AF-A033-28A724E1D4D8}" type="datetimeFigureOut">
              <a:rPr lang="en-MY"/>
              <a:pPr>
                <a:defRPr/>
              </a:pPr>
              <a:t>23/10/2019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1E4A5EA5-0937-4183-B7B9-A5D9D618F9CB}" type="slidenum">
              <a:rPr lang="en-MY" altLang="ms-MY"/>
              <a:pPr/>
              <a:t>‹#›</a:t>
            </a:fld>
            <a:endParaRPr lang="en-MY" altLang="ms-MY"/>
          </a:p>
        </p:txBody>
      </p:sp>
    </p:spTree>
    <p:extLst>
      <p:ext uri="{BB962C8B-B14F-4D97-AF65-F5344CB8AC3E}">
        <p14:creationId xmlns:p14="http://schemas.microsoft.com/office/powerpoint/2010/main" val="1924061821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85A0273-B2A9-44A4-BE06-76D919548775}" type="datetimeFigureOut">
              <a:rPr lang="en-MY"/>
              <a:pPr>
                <a:defRPr/>
              </a:pPr>
              <a:t>23/10/2019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71474BF3-94CC-483F-A33E-F0A7BCE5FDA1}" type="slidenum">
              <a:rPr lang="en-MY" altLang="ms-MY"/>
              <a:pPr/>
              <a:t>‹#›</a:t>
            </a:fld>
            <a:endParaRPr lang="en-MY" altLang="ms-MY"/>
          </a:p>
        </p:txBody>
      </p:sp>
    </p:spTree>
    <p:extLst>
      <p:ext uri="{BB962C8B-B14F-4D97-AF65-F5344CB8AC3E}">
        <p14:creationId xmlns:p14="http://schemas.microsoft.com/office/powerpoint/2010/main" val="291436360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7BB4144-4EBD-4CCA-AF9F-259847E22CD4}" type="datetimeFigureOut">
              <a:rPr lang="en-MY"/>
              <a:pPr>
                <a:defRPr/>
              </a:pPr>
              <a:t>23/10/2019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A100EC1F-7F22-46DB-8B16-489DB83F2C55}" type="slidenum">
              <a:rPr lang="en-MY" altLang="ms-MY"/>
              <a:pPr/>
              <a:t>‹#›</a:t>
            </a:fld>
            <a:endParaRPr lang="en-MY" altLang="ms-MY"/>
          </a:p>
        </p:txBody>
      </p:sp>
    </p:spTree>
    <p:extLst>
      <p:ext uri="{BB962C8B-B14F-4D97-AF65-F5344CB8AC3E}">
        <p14:creationId xmlns:p14="http://schemas.microsoft.com/office/powerpoint/2010/main" val="285733087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C45B9BB-E528-46F8-BD69-FEF2DF3D423A}" type="datetimeFigureOut">
              <a:rPr lang="en-MY"/>
              <a:pPr>
                <a:defRPr/>
              </a:pPr>
              <a:t>23/10/2019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67229E0D-EFAD-4109-9C93-5B71857AFBB6}" type="slidenum">
              <a:rPr lang="en-MY" altLang="ms-MY"/>
              <a:pPr/>
              <a:t>‹#›</a:t>
            </a:fld>
            <a:endParaRPr lang="en-MY" altLang="ms-MY"/>
          </a:p>
        </p:txBody>
      </p:sp>
    </p:spTree>
    <p:extLst>
      <p:ext uri="{BB962C8B-B14F-4D97-AF65-F5344CB8AC3E}">
        <p14:creationId xmlns:p14="http://schemas.microsoft.com/office/powerpoint/2010/main" val="2674496868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383EF81-3AEF-495A-9A1A-F77CDFACC191}" type="datetimeFigureOut">
              <a:rPr lang="en-MY"/>
              <a:pPr>
                <a:defRPr/>
              </a:pPr>
              <a:t>23/10/2019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AD090067-923F-414B-8FC1-FCF6C4303370}" type="slidenum">
              <a:rPr lang="en-MY" altLang="ms-MY"/>
              <a:pPr/>
              <a:t>‹#›</a:t>
            </a:fld>
            <a:endParaRPr lang="en-MY" altLang="ms-MY"/>
          </a:p>
        </p:txBody>
      </p:sp>
    </p:spTree>
    <p:extLst>
      <p:ext uri="{BB962C8B-B14F-4D97-AF65-F5344CB8AC3E}">
        <p14:creationId xmlns:p14="http://schemas.microsoft.com/office/powerpoint/2010/main" val="3082261831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MY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85F9B89-09F2-4B38-B31D-67B23D534DAF}" type="datetimeFigureOut">
              <a:rPr lang="en-MY"/>
              <a:pPr>
                <a:defRPr/>
              </a:pPr>
              <a:t>23/10/2019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69B6CC01-20B2-484E-A3B7-940DF3FBFC12}" type="slidenum">
              <a:rPr lang="en-MY" altLang="ms-MY"/>
              <a:pPr/>
              <a:t>‹#›</a:t>
            </a:fld>
            <a:endParaRPr lang="en-MY" altLang="ms-MY"/>
          </a:p>
        </p:txBody>
      </p:sp>
    </p:spTree>
    <p:extLst>
      <p:ext uri="{BB962C8B-B14F-4D97-AF65-F5344CB8AC3E}">
        <p14:creationId xmlns:p14="http://schemas.microsoft.com/office/powerpoint/2010/main" val="3382408832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866ECBA-D8B3-4DD9-BAE5-D33C50D24DF2}" type="datetimeFigureOut">
              <a:rPr lang="en-MY"/>
              <a:pPr>
                <a:defRPr/>
              </a:pPr>
              <a:t>23/10/2019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A217AE88-9432-49FE-B609-D793CA877D84}" type="slidenum">
              <a:rPr lang="en-MY" altLang="ms-MY"/>
              <a:pPr/>
              <a:t>‹#›</a:t>
            </a:fld>
            <a:endParaRPr lang="en-MY" altLang="ms-MY"/>
          </a:p>
        </p:txBody>
      </p:sp>
    </p:spTree>
    <p:extLst>
      <p:ext uri="{BB962C8B-B14F-4D97-AF65-F5344CB8AC3E}">
        <p14:creationId xmlns:p14="http://schemas.microsoft.com/office/powerpoint/2010/main" val="3133649203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364D232-C6AD-4B46-A941-5760A104EBD7}" type="datetimeFigureOut">
              <a:rPr lang="en-MY"/>
              <a:pPr>
                <a:defRPr/>
              </a:pPr>
              <a:t>23/10/2019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87FC0DBE-14AC-407B-B6AA-1A72F3C54B29}" type="slidenum">
              <a:rPr lang="en-MY" altLang="ms-MY"/>
              <a:pPr/>
              <a:t>‹#›</a:t>
            </a:fld>
            <a:endParaRPr lang="en-MY" altLang="ms-MY"/>
          </a:p>
        </p:txBody>
      </p:sp>
    </p:spTree>
    <p:extLst>
      <p:ext uri="{BB962C8B-B14F-4D97-AF65-F5344CB8AC3E}">
        <p14:creationId xmlns:p14="http://schemas.microsoft.com/office/powerpoint/2010/main" val="506419095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A079E-99C4-4617-8299-51381326B9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052329-7832-44EC-A665-1707596C0E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CDCCCC-08C1-4EC8-B4A3-948627C70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5F88-304C-48E1-B736-118530ED5744}" type="datetimeFigureOut">
              <a:rPr lang="en-MY" smtClean="0"/>
              <a:t>23/10/2019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04EF6-0AC9-4634-A322-CE3573612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F317E-2E60-4F99-8280-44449D66B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8D63-14F4-478A-8F31-847C20D984A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1017365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C29D6-E6CD-4EB9-AE7C-C408EE08E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4E1375-1F77-4FE0-B3D5-172FDC3635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4171F-1706-4016-BFB9-E573750E4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5F88-304C-48E1-B736-118530ED5744}" type="datetimeFigureOut">
              <a:rPr lang="en-MY" smtClean="0"/>
              <a:t>23/10/2019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BA787C-55D9-4221-900B-BCB0CB071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9A7F04-A6AC-49A5-9E60-55843F51F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8D63-14F4-478A-8F31-847C20D984A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3330477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39776-D757-4988-9009-808B53BD6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F14D9F-511A-407C-A6F3-CEAB70744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6AC8C-2BF1-467D-8117-B292104CC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5F88-304C-48E1-B736-118530ED5744}" type="datetimeFigureOut">
              <a:rPr lang="en-MY" smtClean="0"/>
              <a:t>23/10/2019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E4CD4-1518-49F7-BB87-42903E7B3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5D5B13-4E82-4F39-9F1C-E966C6815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8D63-14F4-478A-8F31-847C20D984A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2912277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15D71-141F-4E66-839E-311AD4DD8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29A1A-1832-423A-95AC-8AC5E65DC6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09813B-640A-4487-90E5-3914834CDE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80D3A6-C609-4030-AC79-66D752D6D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5F88-304C-48E1-B736-118530ED5744}" type="datetimeFigureOut">
              <a:rPr lang="en-MY" smtClean="0"/>
              <a:t>23/10/2019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23B227-0408-4606-8BF2-955D56CE4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CA43E2-D27E-4DE6-A5D4-63D16EE44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8D63-14F4-478A-8F31-847C20D984A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3520642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A204C-133D-4B7F-9B31-38BA01EA9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8104D6-7D71-42A0-B866-DC139CB22D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2A6CE6-16C0-4141-B17D-D7490AE56D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0536D8-14D5-4B16-A1DF-BEF00E366A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4777AA-B940-4AFD-9FB9-78E59964F0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5CCA6A-22FB-42BB-8E0A-F727FEBAC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5F88-304C-48E1-B736-118530ED5744}" type="datetimeFigureOut">
              <a:rPr lang="en-MY" smtClean="0"/>
              <a:t>23/10/2019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6A0850-6340-4BE5-B638-9C3F889A9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413752-8E60-4DC4-9521-414D85798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8D63-14F4-478A-8F31-847C20D984A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2983034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9D200-B176-4C73-97E9-C72E9FDA6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646386-FD4B-4418-ADBF-739983039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5F88-304C-48E1-B736-118530ED5744}" type="datetimeFigureOut">
              <a:rPr lang="en-MY" smtClean="0"/>
              <a:t>23/10/2019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497B0D-3386-4D9E-BBCC-837FF4533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2969B-CC08-4960-ADF1-3EB22FE09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8D63-14F4-478A-8F31-847C20D984A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894040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F2D74A-4294-4F04-B54F-A131EABE0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5F88-304C-48E1-B736-118530ED5744}" type="datetimeFigureOut">
              <a:rPr lang="en-MY" smtClean="0"/>
              <a:t>23/10/2019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289A7E-6BE6-40DC-BCF0-EF9D564AF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378F86-191D-41AE-9F49-2AA025FE1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8D63-14F4-478A-8F31-847C20D984A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9042161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44903-660A-430B-B2FF-EF365F421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7D1CA-32FD-444B-8FE2-A490C6535C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5CAD2A-E53A-424E-B62A-8FA9D97A73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88E145-FFEE-4ECE-BA03-18CC49455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5F88-304C-48E1-B736-118530ED5744}" type="datetimeFigureOut">
              <a:rPr lang="en-MY" smtClean="0"/>
              <a:t>23/10/2019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9668F0-27F9-4233-9718-EA9EB82B7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8660E0-42E7-4CD3-B631-B521ADB9B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8D63-14F4-478A-8F31-847C20D984A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9411643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44636-57B6-4960-AE4E-9B29F0E73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CFAFB8-6096-4223-A0E5-AC8920B0C6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681B10-55F1-46E2-AA81-102456081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8B4F65-D77D-456C-91B1-DC3930B69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5F88-304C-48E1-B736-118530ED5744}" type="datetimeFigureOut">
              <a:rPr lang="en-MY" smtClean="0"/>
              <a:t>23/10/2019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15846B-8FFA-4C4D-973C-B10CF900C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89C214-92D3-404E-A2BC-7667483F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8D63-14F4-478A-8F31-847C20D984A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6367065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541A2-BECE-410E-AB16-E3C8661B8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6198E9-4089-4E54-BAD5-6F12DBECB1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A3E75-E4B4-4E70-88CB-A99DB3DC6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5F88-304C-48E1-B736-118530ED5744}" type="datetimeFigureOut">
              <a:rPr lang="en-MY" smtClean="0"/>
              <a:t>23/10/2019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386EE9-1900-4916-A156-5160859CF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85D2D5-EF9B-4FAA-ACE4-24AEAB9CE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8D63-14F4-478A-8F31-847C20D984A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3096582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43E6F5-D8B5-4BCD-B622-FD16302038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D56695-6C10-4192-9E02-AA8B2D4C3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34554C-11EC-4D94-A9D0-DDD922B77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5F88-304C-48E1-B736-118530ED5744}" type="datetimeFigureOut">
              <a:rPr lang="en-MY" smtClean="0"/>
              <a:t>23/10/2019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99F46D-DF34-4A04-A7AA-D07540B60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AA673B-4ECA-44FF-B3A0-1F0D24B3A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8D63-14F4-478A-8F31-847C20D984A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6641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ms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s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87E93-33DF-4EBB-888B-D2307DE876AD}" type="datetimeFigureOut">
              <a:rPr lang="ms-MY" smtClean="0"/>
              <a:t>23/10/2019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8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DEE0F-CB08-46BD-B0EE-F1F2C85CC0BB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400645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ms-M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4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1B85F-090A-4222-9146-9ED48954A5F1}" type="datetimeFigureOut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23/10/2019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4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30FE2-17FB-4D34-9ADF-69BDB70DE67D}" type="slidenum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728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ms-MY"/>
              <a:t>Click to edit Master title style</a:t>
            </a:r>
            <a:endParaRPr lang="en-MY" altLang="ms-MY"/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ms-MY"/>
              <a:t>Click to edit Master text styles</a:t>
            </a:r>
          </a:p>
          <a:p>
            <a:pPr lvl="1"/>
            <a:r>
              <a:rPr lang="en-US" altLang="ms-MY"/>
              <a:t>Second level</a:t>
            </a:r>
          </a:p>
          <a:p>
            <a:pPr lvl="2"/>
            <a:r>
              <a:rPr lang="en-US" altLang="ms-MY"/>
              <a:t>Third level</a:t>
            </a:r>
          </a:p>
          <a:p>
            <a:pPr lvl="3"/>
            <a:r>
              <a:rPr lang="en-US" altLang="ms-MY"/>
              <a:t>Fourth level</a:t>
            </a:r>
          </a:p>
          <a:p>
            <a:pPr lvl="4"/>
            <a:r>
              <a:rPr lang="en-US" altLang="ms-MY"/>
              <a:t>Fifth level</a:t>
            </a:r>
            <a:endParaRPr lang="en-MY" altLang="ms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7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1299A20F-CD3F-4669-94DE-29ED06F462A9}" type="datetimeFigureOut">
              <a:rPr lang="en-MY"/>
              <a:pPr>
                <a:defRPr/>
              </a:pPr>
              <a:t>23/10/2019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7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5CF119-F094-4C51-A472-DACDC1549653}" type="slidenum">
              <a:rPr lang="en-MY" altLang="ms-MY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MY" altLang="ms-MY"/>
          </a:p>
        </p:txBody>
      </p:sp>
    </p:spTree>
    <p:extLst>
      <p:ext uri="{BB962C8B-B14F-4D97-AF65-F5344CB8AC3E}">
        <p14:creationId xmlns:p14="http://schemas.microsoft.com/office/powerpoint/2010/main" val="686698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5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8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1B85F-090A-4222-9146-9ED48954A5F1}" type="datetimeFigureOut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23/10/2019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8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8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30FE2-17FB-4D34-9ADF-69BDB70DE67D}" type="slidenum">
              <a:rPr lang="en-MY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874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ms-MY"/>
              <a:t>Click to edit Master title style</a:t>
            </a:r>
            <a:endParaRPr lang="en-MY" altLang="ms-MY"/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ms-MY"/>
              <a:t>Click to edit Master text styles</a:t>
            </a:r>
          </a:p>
          <a:p>
            <a:pPr lvl="1"/>
            <a:r>
              <a:rPr lang="en-US" altLang="ms-MY"/>
              <a:t>Second level</a:t>
            </a:r>
          </a:p>
          <a:p>
            <a:pPr lvl="2"/>
            <a:r>
              <a:rPr lang="en-US" altLang="ms-MY"/>
              <a:t>Third level</a:t>
            </a:r>
          </a:p>
          <a:p>
            <a:pPr lvl="3"/>
            <a:r>
              <a:rPr lang="en-US" altLang="ms-MY"/>
              <a:t>Fourth level</a:t>
            </a:r>
          </a:p>
          <a:p>
            <a:pPr lvl="4"/>
            <a:r>
              <a:rPr lang="en-US" altLang="ms-MY"/>
              <a:t>Fifth level</a:t>
            </a:r>
            <a:endParaRPr lang="en-MY" altLang="ms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7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1299A20F-CD3F-4669-94DE-29ED06F462A9}" type="datetimeFigureOut">
              <a:rPr lang="en-MY"/>
              <a:pPr>
                <a:defRPr/>
              </a:pPr>
              <a:t>23/10/2019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7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5CF119-F094-4C51-A472-DACDC1549653}" type="slidenum">
              <a:rPr lang="en-MY" altLang="ms-MY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MY" altLang="ms-MY"/>
          </a:p>
        </p:txBody>
      </p:sp>
    </p:spTree>
    <p:extLst>
      <p:ext uri="{BB962C8B-B14F-4D97-AF65-F5344CB8AC3E}">
        <p14:creationId xmlns:p14="http://schemas.microsoft.com/office/powerpoint/2010/main" val="274020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090541-BE74-4973-AEF5-5B3AFEDC2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C7B723-F4AD-40FB-A070-F78EF20C7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96BA9-FE92-4A9B-A9C7-A5BE5B4414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05F88-304C-48E1-B736-118530ED5744}" type="datetimeFigureOut">
              <a:rPr lang="en-MY" smtClean="0"/>
              <a:t>23/10/2019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8A4AE-C1D4-4DF0-857C-12379C862C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35C104-B85D-4EDC-925F-F13C63A8DD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B8D63-14F4-478A-8F31-847C20D984A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09497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</p:spPr>
        <p:txBody>
          <a:bodyPr/>
          <a:lstStyle/>
          <a:p>
            <a:r>
              <a:rPr lang="en-US" sz="3400" dirty="0">
                <a:solidFill>
                  <a:prstClr val="black"/>
                </a:solidFill>
                <a:latin typeface="Garamond" panose="02020404030301010803" pitchFamily="18" charset="0"/>
              </a:rPr>
              <a:t>Preliminary Findings on Nepali Migrant Worker Fatalities (2015)</a:t>
            </a:r>
            <a:endParaRPr lang="ms-MY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971800"/>
            <a:ext cx="7086600" cy="3200400"/>
          </a:xfrm>
        </p:spPr>
        <p:txBody>
          <a:bodyPr>
            <a:normAutofit fontScale="70000" lnSpcReduction="20000"/>
          </a:bodyPr>
          <a:lstStyle/>
          <a:p>
            <a:r>
              <a:rPr lang="en-US" sz="3600" i="1" dirty="0">
                <a:solidFill>
                  <a:schemeClr val="tx1"/>
                </a:solidFill>
                <a:latin typeface="Garamond" panose="02020404030301010803" pitchFamily="18" charset="0"/>
              </a:rPr>
              <a:t>(based on fatalities reported to the Embassy of Nepal, Malaysia)</a:t>
            </a:r>
          </a:p>
          <a:p>
            <a:endParaRPr lang="en-US" i="1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endParaRPr lang="en-US" i="1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r>
              <a:rPr lang="en-US" sz="4400" dirty="0">
                <a:solidFill>
                  <a:schemeClr val="tx1"/>
                </a:solidFill>
                <a:latin typeface="Garamond" panose="02020404030301010803" pitchFamily="18" charset="0"/>
              </a:rPr>
              <a:t>Chan Chee </a:t>
            </a:r>
            <a:r>
              <a:rPr lang="en-US" sz="4400" dirty="0" err="1">
                <a:solidFill>
                  <a:schemeClr val="tx1"/>
                </a:solidFill>
                <a:latin typeface="Garamond" panose="02020404030301010803" pitchFamily="18" charset="0"/>
              </a:rPr>
              <a:t>Khoon</a:t>
            </a:r>
            <a:endParaRPr lang="en-US" sz="44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r>
              <a:rPr lang="en-US" sz="4400" dirty="0" err="1">
                <a:solidFill>
                  <a:schemeClr val="tx1"/>
                </a:solidFill>
                <a:latin typeface="Garamond" panose="02020404030301010803" pitchFamily="18" charset="0"/>
              </a:rPr>
              <a:t>Bindiya</a:t>
            </a:r>
            <a:r>
              <a:rPr lang="en-US" sz="4400" dirty="0">
                <a:solidFill>
                  <a:schemeClr val="tx1"/>
                </a:solidFill>
                <a:latin typeface="Garamond" panose="02020404030301010803" pitchFamily="18" charset="0"/>
              </a:rPr>
              <a:t> Gurung</a:t>
            </a:r>
          </a:p>
          <a:p>
            <a:endParaRPr lang="en-US" sz="2500" i="1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r>
              <a:rPr lang="en-US" sz="3000" i="1" dirty="0">
                <a:solidFill>
                  <a:schemeClr val="tx1"/>
                </a:solidFill>
                <a:latin typeface="Garamond" panose="02020404030301010803" pitchFamily="18" charset="0"/>
              </a:rPr>
              <a:t>(for discussion only: please do not cite without permission)</a:t>
            </a:r>
            <a:endParaRPr lang="ms-MY" sz="3000" i="1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584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1" y="116632"/>
            <a:ext cx="6172200" cy="576064"/>
          </a:xfrm>
        </p:spPr>
        <p:txBody>
          <a:bodyPr>
            <a:noAutofit/>
          </a:bodyPr>
          <a:lstStyle/>
          <a:p>
            <a:r>
              <a:rPr lang="en-US" sz="2400" dirty="0"/>
              <a:t>Documented Migrant Workers (June 2015): </a:t>
            </a:r>
            <a:br>
              <a:rPr lang="en-US" sz="2400" dirty="0"/>
            </a:br>
            <a:r>
              <a:rPr lang="en-US" sz="2400" dirty="0"/>
              <a:t>Nationality and Sector</a:t>
            </a:r>
            <a:endParaRPr lang="en-MY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7325122"/>
              </p:ext>
            </p:extLst>
          </p:nvPr>
        </p:nvGraphicFramePr>
        <p:xfrm>
          <a:off x="152406" y="836698"/>
          <a:ext cx="8839199" cy="51069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326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3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04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84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48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52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289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425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28464">
                <a:tc>
                  <a:txBody>
                    <a:bodyPr/>
                    <a:lstStyle/>
                    <a:p>
                      <a:pPr algn="l" fontAlgn="b"/>
                      <a:endParaRPr lang="en-MY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500" b="1" u="none" strike="noStrike" dirty="0">
                          <a:effectLst/>
                        </a:rPr>
                        <a:t>Maids</a:t>
                      </a:r>
                      <a:endParaRPr lang="en-MY" sz="15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500" b="1" u="none" strike="noStrike" dirty="0">
                          <a:effectLst/>
                        </a:rPr>
                        <a:t>Construction</a:t>
                      </a:r>
                      <a:endParaRPr lang="en-MY" sz="15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500" b="1" u="none" strike="noStrike" dirty="0">
                          <a:effectLst/>
                        </a:rPr>
                        <a:t>Manufacturing</a:t>
                      </a:r>
                      <a:endParaRPr lang="en-MY" sz="15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500" b="1" u="none" strike="noStrike" dirty="0">
                          <a:effectLst/>
                        </a:rPr>
                        <a:t>Services</a:t>
                      </a:r>
                      <a:endParaRPr lang="en-MY" sz="15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500" b="1" u="none" strike="noStrike" dirty="0">
                          <a:effectLst/>
                        </a:rPr>
                        <a:t>Plantations</a:t>
                      </a:r>
                      <a:endParaRPr lang="en-MY" sz="15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500" b="1" u="none" strike="noStrike" dirty="0">
                          <a:effectLst/>
                        </a:rPr>
                        <a:t>Agriculture</a:t>
                      </a:r>
                      <a:endParaRPr lang="en-MY" sz="15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500" b="1" u="none" strike="noStrike" dirty="0">
                          <a:effectLst/>
                        </a:rPr>
                        <a:t>SUB-TOTAL</a:t>
                      </a:r>
                      <a:endParaRPr lang="en-MY" sz="15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249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MY" sz="1600" b="1" u="none" strike="noStrike" dirty="0">
                          <a:effectLst/>
                        </a:rPr>
                        <a:t>Bangladesh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solidFill>
                      <a:srgbClr val="EEC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133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105,960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106,350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30,284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19,626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14,665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b="1" u="none" strike="noStrike" dirty="0">
                          <a:effectLst/>
                        </a:rPr>
                        <a:t>277,018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585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MY" sz="1600" b="1" u="none" strike="noStrike" dirty="0">
                          <a:effectLst/>
                        </a:rPr>
                        <a:t>Cambodia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solidFill>
                      <a:srgbClr val="EEC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4,045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268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3,539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1,048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274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350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b="1" u="none" strike="noStrike" dirty="0">
                          <a:effectLst/>
                        </a:rPr>
                        <a:t>9,524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585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MY" sz="1600" b="1" u="none" strike="noStrike" dirty="0">
                          <a:effectLst/>
                        </a:rPr>
                        <a:t>China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solidFill>
                      <a:srgbClr val="EEC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231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4,475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527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7,114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45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30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b="1" u="none" strike="noStrike" dirty="0">
                          <a:effectLst/>
                        </a:rPr>
                        <a:t>12,422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585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MY" sz="1600" b="1" u="none" strike="noStrike" dirty="0">
                          <a:effectLst/>
                        </a:rPr>
                        <a:t>India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solidFill>
                      <a:srgbClr val="EEC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949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9,893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4,007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61,196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24,333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39,246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b="1" u="none" strike="noStrike" dirty="0">
                          <a:effectLst/>
                        </a:rPr>
                        <a:t>139,624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8585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MY" sz="1600" b="1" u="none" strike="noStrike" dirty="0">
                          <a:effectLst/>
                        </a:rPr>
                        <a:t>Indonesia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solidFill>
                      <a:srgbClr val="EEC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106,788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248,790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128,553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42,732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259,561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89,915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b="1" u="none" strike="noStrike" dirty="0">
                          <a:effectLst/>
                        </a:rPr>
                        <a:t>876,339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8585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MY" sz="1600" b="1" u="none" strike="noStrike" dirty="0">
                          <a:effectLst/>
                        </a:rPr>
                        <a:t>Laos   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solidFill>
                      <a:srgbClr val="EEC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36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3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22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7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2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4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b="1" u="none" strike="noStrike" dirty="0">
                          <a:effectLst/>
                        </a:rPr>
                        <a:t>74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8585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MY" sz="1600" b="1" u="none" strike="noStrike" dirty="0">
                          <a:effectLst/>
                        </a:rPr>
                        <a:t>Myanmar 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solidFill>
                      <a:srgbClr val="EEC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130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20,852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98,332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17,653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2,615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5,979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b="1" u="none" strike="noStrike" dirty="0">
                          <a:effectLst/>
                        </a:rPr>
                        <a:t>145,561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8585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MY" sz="16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Nepal</a:t>
                      </a:r>
                      <a:endParaRPr lang="en-MY" sz="16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78</a:t>
                      </a:r>
                      <a:endParaRPr lang="en-MY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18,886</a:t>
                      </a:r>
                      <a:endParaRPr lang="en-MY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403,675</a:t>
                      </a:r>
                      <a:endParaRPr lang="en-MY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116,148</a:t>
                      </a:r>
                      <a:endParaRPr lang="en-MY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7,223</a:t>
                      </a:r>
                      <a:endParaRPr lang="en-MY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20,174</a:t>
                      </a:r>
                      <a:endParaRPr lang="en-MY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566,184</a:t>
                      </a:r>
                      <a:endParaRPr lang="en-MY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8585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MY" sz="1600" b="1" u="none" strike="noStrike" dirty="0">
                          <a:effectLst/>
                        </a:rPr>
                        <a:t>Pakistan 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solidFill>
                      <a:srgbClr val="EEC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53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29,849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3,828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6,245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8,846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24,393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b="1" u="none" strike="noStrike" dirty="0">
                          <a:effectLst/>
                        </a:rPr>
                        <a:t>73,214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8585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MY" sz="1600" b="1" u="none" strike="noStrike" dirty="0">
                          <a:effectLst/>
                        </a:rPr>
                        <a:t>Philippines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solidFill>
                      <a:srgbClr val="EEC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42,186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4,122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4,663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5,839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4,876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4,835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b="1" u="none" strike="noStrike" dirty="0">
                          <a:effectLst/>
                        </a:rPr>
                        <a:t>66,521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8585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MY" sz="1600" b="1" u="none" strike="noStrike" dirty="0">
                          <a:effectLst/>
                        </a:rPr>
                        <a:t>Sri Lanka 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solidFill>
                      <a:srgbClr val="EEC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1,709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177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3,926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1,072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305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297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b="1" u="none" strike="noStrike" dirty="0">
                          <a:effectLst/>
                        </a:rPr>
                        <a:t>7,486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8585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MY" sz="1600" b="1" u="none" strike="noStrike" dirty="0">
                          <a:effectLst/>
                        </a:rPr>
                        <a:t>Thailand 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solidFill>
                      <a:srgbClr val="EEC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352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927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358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10,011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557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1,831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b="1" u="none" strike="noStrike" dirty="0">
                          <a:effectLst/>
                        </a:rPr>
                        <a:t>14,036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8585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MY" sz="1600" b="1" u="none" strike="noStrike" dirty="0">
                          <a:effectLst/>
                        </a:rPr>
                        <a:t>Vietnam 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solidFill>
                      <a:srgbClr val="EEC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895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5,533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47,626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1,830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114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593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b="1" u="none" strike="noStrike" dirty="0">
                          <a:effectLst/>
                        </a:rPr>
                        <a:t>56,591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8585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MY" sz="1600" b="1" u="none" strike="noStrike" dirty="0">
                          <a:effectLst/>
                        </a:rPr>
                        <a:t>Others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solidFill>
                      <a:srgbClr val="EEC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76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346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 dirty="0">
                          <a:effectLst/>
                        </a:rPr>
                        <a:t>142</a:t>
                      </a:r>
                      <a:endParaRPr lang="en-MY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309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34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u="none" strike="noStrike">
                          <a:effectLst/>
                        </a:rPr>
                        <a:t>12</a:t>
                      </a:r>
                      <a:endParaRPr lang="en-MY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b="1" u="none" strike="noStrike" dirty="0">
                          <a:effectLst/>
                        </a:rPr>
                        <a:t>919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18585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MY" sz="1600" b="1" u="none" strike="noStrike" dirty="0">
                          <a:effectLst/>
                        </a:rPr>
                        <a:t>SUB-TOTAL</a:t>
                      </a:r>
                      <a:endParaRPr lang="en-MY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solidFill>
                      <a:srgbClr val="EEC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b="1" u="none" strike="noStrike" dirty="0">
                          <a:effectLst/>
                        </a:rPr>
                        <a:t>157,661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b="1" u="none" strike="noStrike" dirty="0">
                          <a:effectLst/>
                        </a:rPr>
                        <a:t>450,081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b="1" u="none" strike="noStrike" dirty="0">
                          <a:effectLst/>
                        </a:rPr>
                        <a:t>805,548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b="1" u="none" strike="noStrike" dirty="0">
                          <a:effectLst/>
                        </a:rPr>
                        <a:t>301,488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b="1" u="none" strike="noStrike" dirty="0">
                          <a:effectLst/>
                        </a:rPr>
                        <a:t>328,411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b="1" u="none" strike="noStrike" dirty="0">
                          <a:effectLst/>
                        </a:rPr>
                        <a:t>202,324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2,245,513</a:t>
                      </a:r>
                      <a:endParaRPr lang="en-MY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95602" y="6096000"/>
            <a:ext cx="35301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000" dirty="0">
                <a:solidFill>
                  <a:prstClr val="black"/>
                </a:solidFill>
              </a:rPr>
              <a:t>Source:  </a:t>
            </a:r>
            <a:r>
              <a:rPr lang="en-MY" sz="1000" dirty="0" err="1">
                <a:solidFill>
                  <a:prstClr val="black"/>
                </a:solidFill>
              </a:rPr>
              <a:t>Statistik</a:t>
            </a:r>
            <a:r>
              <a:rPr lang="en-MY" sz="1000" dirty="0">
                <a:solidFill>
                  <a:prstClr val="black"/>
                </a:solidFill>
              </a:rPr>
              <a:t> Pas </a:t>
            </a:r>
            <a:r>
              <a:rPr lang="en-MY" sz="1000" dirty="0" err="1">
                <a:solidFill>
                  <a:prstClr val="black"/>
                </a:solidFill>
              </a:rPr>
              <a:t>Lawatan</a:t>
            </a:r>
            <a:r>
              <a:rPr lang="en-MY" sz="1000" dirty="0">
                <a:solidFill>
                  <a:prstClr val="black"/>
                </a:solidFill>
              </a:rPr>
              <a:t> </a:t>
            </a:r>
            <a:r>
              <a:rPr lang="en-MY" sz="1000" dirty="0" err="1">
                <a:solidFill>
                  <a:prstClr val="black"/>
                </a:solidFill>
              </a:rPr>
              <a:t>Kerja</a:t>
            </a:r>
            <a:r>
              <a:rPr lang="en-MY" sz="1000" dirty="0">
                <a:solidFill>
                  <a:prstClr val="black"/>
                </a:solidFill>
              </a:rPr>
              <a:t> </a:t>
            </a:r>
            <a:r>
              <a:rPr lang="en-MY" sz="1000" dirty="0" err="1">
                <a:solidFill>
                  <a:prstClr val="black"/>
                </a:solidFill>
              </a:rPr>
              <a:t>Sementara</a:t>
            </a:r>
            <a:r>
              <a:rPr lang="en-MY" sz="1000" dirty="0">
                <a:solidFill>
                  <a:prstClr val="black"/>
                </a:solidFill>
              </a:rPr>
              <a:t> (PLKS), June 2015</a:t>
            </a:r>
          </a:p>
          <a:p>
            <a:r>
              <a:rPr lang="en-MY" sz="1000" dirty="0">
                <a:solidFill>
                  <a:prstClr val="black"/>
                </a:solidFill>
              </a:rPr>
              <a:t>                 </a:t>
            </a:r>
            <a:r>
              <a:rPr lang="en-MY" sz="1000" dirty="0" err="1">
                <a:solidFill>
                  <a:prstClr val="black"/>
                </a:solidFill>
              </a:rPr>
              <a:t>Jabatan</a:t>
            </a:r>
            <a:r>
              <a:rPr lang="en-MY" sz="1000" dirty="0">
                <a:solidFill>
                  <a:prstClr val="black"/>
                </a:solidFill>
              </a:rPr>
              <a:t> Tenaga </a:t>
            </a:r>
            <a:r>
              <a:rPr lang="en-MY" sz="1000" dirty="0" err="1">
                <a:solidFill>
                  <a:prstClr val="black"/>
                </a:solidFill>
              </a:rPr>
              <a:t>Kerja</a:t>
            </a:r>
            <a:r>
              <a:rPr lang="en-MY" sz="1000" dirty="0">
                <a:solidFill>
                  <a:prstClr val="black"/>
                </a:solidFill>
              </a:rPr>
              <a:t>, </a:t>
            </a:r>
            <a:r>
              <a:rPr lang="en-MY" sz="1000" dirty="0" err="1">
                <a:solidFill>
                  <a:prstClr val="black"/>
                </a:solidFill>
              </a:rPr>
              <a:t>Semenanjung</a:t>
            </a:r>
            <a:r>
              <a:rPr lang="en-MY" sz="1000" dirty="0">
                <a:solidFill>
                  <a:prstClr val="black"/>
                </a:solidFill>
              </a:rPr>
              <a:t> Malaysia </a:t>
            </a:r>
          </a:p>
          <a:p>
            <a:r>
              <a:rPr lang="en-MY" sz="1000" dirty="0">
                <a:solidFill>
                  <a:prstClr val="black"/>
                </a:solidFill>
              </a:rPr>
              <a:t>                 </a:t>
            </a:r>
            <a:r>
              <a:rPr lang="en-MY" sz="1000" dirty="0" err="1">
                <a:solidFill>
                  <a:prstClr val="black"/>
                </a:solidFill>
              </a:rPr>
              <a:t>Kementerian</a:t>
            </a:r>
            <a:r>
              <a:rPr lang="en-MY" sz="1000" dirty="0">
                <a:solidFill>
                  <a:prstClr val="black"/>
                </a:solidFill>
              </a:rPr>
              <a:t> </a:t>
            </a:r>
            <a:r>
              <a:rPr lang="en-MY" sz="1000" dirty="0" err="1">
                <a:solidFill>
                  <a:prstClr val="black"/>
                </a:solidFill>
              </a:rPr>
              <a:t>Sumber</a:t>
            </a:r>
            <a:r>
              <a:rPr lang="en-MY" sz="1000" dirty="0">
                <a:solidFill>
                  <a:prstClr val="black"/>
                </a:solidFill>
              </a:rPr>
              <a:t> </a:t>
            </a:r>
            <a:r>
              <a:rPr lang="en-MY" sz="1000" dirty="0" err="1">
                <a:solidFill>
                  <a:prstClr val="black"/>
                </a:solidFill>
              </a:rPr>
              <a:t>Manusia</a:t>
            </a:r>
            <a:r>
              <a:rPr lang="en-MY" sz="1000" dirty="0">
                <a:solidFill>
                  <a:prstClr val="black"/>
                </a:solidFill>
              </a:rPr>
              <a:t>, Putrajaya</a:t>
            </a:r>
          </a:p>
        </p:txBody>
      </p:sp>
    </p:spTree>
    <p:extLst>
      <p:ext uri="{BB962C8B-B14F-4D97-AF65-F5344CB8AC3E}">
        <p14:creationId xmlns:p14="http://schemas.microsoft.com/office/powerpoint/2010/main" val="4098863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400" y="381000"/>
            <a:ext cx="8839200" cy="1036638"/>
          </a:xfrm>
        </p:spPr>
        <p:txBody>
          <a:bodyPr>
            <a:noAutofit/>
          </a:bodyPr>
          <a:lstStyle/>
          <a:p>
            <a:r>
              <a:rPr lang="en-US" sz="3300" b="1" dirty="0">
                <a:latin typeface="Garamond" panose="02020404030301010803" pitchFamily="18" charset="0"/>
              </a:rPr>
              <a:t>Estimates of (Un)documented migrant workers</a:t>
            </a:r>
            <a:endParaRPr lang="ms-MY" sz="3300" b="1" dirty="0">
              <a:latin typeface="Garamond" panose="02020404030301010803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447800"/>
            <a:ext cx="8534400" cy="48768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 err="1">
                <a:latin typeface="Garamond" panose="02020404030301010803" pitchFamily="18" charset="0"/>
              </a:rPr>
              <a:t>MoHR</a:t>
            </a:r>
            <a:r>
              <a:rPr lang="en-US" dirty="0">
                <a:latin typeface="Garamond" panose="02020404030301010803" pitchFamily="18" charset="0"/>
              </a:rPr>
              <a:t> (June 2015): 2,245,513 documented  foreign workers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Garamond" panose="02020404030301010803" pitchFamily="18" charset="0"/>
              </a:rPr>
              <a:t>2011 amnesty exercise (6P): 1,303,126 undocumented migrants registered 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Garamond" panose="02020404030301010803" pitchFamily="18" charset="0"/>
              </a:rPr>
              <a:t>(</a:t>
            </a:r>
            <a:r>
              <a:rPr lang="en-US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aramond" panose="02020404030301010803" pitchFamily="18" charset="0"/>
              </a:rPr>
              <a:t>Azizah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aramond" panose="02020404030301010803" pitchFamily="18" charset="0"/>
              </a:rPr>
              <a:t>Kassim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Garamond" panose="02020404030301010803" pitchFamily="18" charset="0"/>
              </a:rPr>
              <a:t>, 2015, citing unpublished figures from Enforcement Division, </a:t>
            </a:r>
            <a:r>
              <a:rPr lang="en-US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aramond" panose="02020404030301010803" pitchFamily="18" charset="0"/>
              </a:rPr>
              <a:t>Dept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Garamond" panose="02020404030301010803" pitchFamily="18" charset="0"/>
              </a:rPr>
              <a:t> Immigration)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Garamond" panose="02020404030301010803" pitchFamily="18" charset="0"/>
              </a:rPr>
              <a:t>UNHCR roundtable (November 26, 2015):  MTUC official, cited (unattributed) estimates of undocumented migrants ranging between 2 million (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  <a:latin typeface="Garamond" panose="02020404030301010803" pitchFamily="18" charset="0"/>
              </a:rPr>
              <a:t>MoHR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Garamond" panose="02020404030301010803" pitchFamily="18" charset="0"/>
              </a:rPr>
              <a:t>) and 4 million (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  <a:latin typeface="Garamond" panose="02020404030301010803" pitchFamily="18" charset="0"/>
              </a:rPr>
              <a:t>MoHA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Garamond" panose="02020404030301010803" pitchFamily="18" charset="0"/>
              </a:rPr>
              <a:t>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latin typeface="Garamond" panose="02020404030301010803" pitchFamily="18" charset="0"/>
              </a:rPr>
              <a:t>Malaysia (2015):  pop 31 million; labor force 14 million</a:t>
            </a:r>
            <a:endParaRPr lang="ms-MY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98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/>
          </p:nvPr>
        </p:nvGraphicFramePr>
        <p:xfrm>
          <a:off x="609600" y="162232"/>
          <a:ext cx="7969738" cy="6695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117989" y="5867400"/>
            <a:ext cx="35211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Source: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Azizah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Kassim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2015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citing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Enforcement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Division,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Dept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Immigration)</a:t>
            </a:r>
          </a:p>
        </p:txBody>
      </p:sp>
    </p:spTree>
    <p:extLst>
      <p:ext uri="{BB962C8B-B14F-4D97-AF65-F5344CB8AC3E}">
        <p14:creationId xmlns:p14="http://schemas.microsoft.com/office/powerpoint/2010/main" val="3753542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Garamond" panose="02020404030301010803" pitchFamily="18" charset="0"/>
              </a:rPr>
              <a:t>Nepali Migrant Worker Fatalities in Malaysia</a:t>
            </a:r>
            <a:r>
              <a:rPr 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Garamond" panose="02020404030301010803" pitchFamily="18" charset="0"/>
              </a:rPr>
              <a:t>*</a:t>
            </a:r>
            <a:r>
              <a:rPr lang="en-US" sz="3200" dirty="0">
                <a:solidFill>
                  <a:prstClr val="black"/>
                </a:solidFill>
                <a:latin typeface="Garamond" panose="02020404030301010803" pitchFamily="18" charset="0"/>
              </a:rPr>
              <a:t>: </a:t>
            </a:r>
            <a:br>
              <a:rPr lang="en-US" sz="3200" dirty="0">
                <a:solidFill>
                  <a:prstClr val="black"/>
                </a:solidFill>
                <a:latin typeface="Garamond" panose="02020404030301010803" pitchFamily="18" charset="0"/>
              </a:rPr>
            </a:br>
            <a:r>
              <a:rPr lang="en-US" sz="3200" dirty="0">
                <a:solidFill>
                  <a:prstClr val="black"/>
                </a:solidFill>
                <a:latin typeface="Garamond" panose="02020404030301010803" pitchFamily="18" charset="0"/>
              </a:rPr>
              <a:t>Causes of Death (2015)</a:t>
            </a:r>
            <a:endParaRPr lang="ms-MY" sz="3200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/>
          </p:nvPr>
        </p:nvGraphicFramePr>
        <p:xfrm>
          <a:off x="457200" y="1524000"/>
          <a:ext cx="8153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248400" y="3234644"/>
            <a:ext cx="685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s-MY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 = 448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5686" y="6215148"/>
            <a:ext cx="2667000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*reported to the Embassy of Nepal, KL</a:t>
            </a:r>
            <a:endParaRPr kumimoji="0" lang="ms-MY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6931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3" grpId="0">
        <p:bldAsOne/>
      </p:bldGraphic>
      <p:bldP spid="4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D5B695-24AC-4130-9227-32DCA9DC9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914400"/>
            <a:ext cx="5806699" cy="5638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3BEB757-3AAA-4546-A74E-4E495B862696}"/>
              </a:ext>
            </a:extLst>
          </p:cNvPr>
          <p:cNvSpPr txBox="1"/>
          <p:nvPr/>
        </p:nvSpPr>
        <p:spPr>
          <a:xfrm>
            <a:off x="982849" y="6019800"/>
            <a:ext cx="1912751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S.O.P Forensic Medicine Ser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Health Ministry, 2012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1240FD-65DB-4C7D-834B-1CA39FC01C65}"/>
              </a:ext>
            </a:extLst>
          </p:cNvPr>
          <p:cNvSpPr txBox="1"/>
          <p:nvPr/>
        </p:nvSpPr>
        <p:spPr>
          <a:xfrm>
            <a:off x="665921" y="6019799"/>
            <a:ext cx="2282688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S.O.P Forensic Medicine Services Health Ministry, 2012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CA4F331-F8DA-4A05-BE60-0BCEFEA67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696200" cy="411162"/>
          </a:xfrm>
        </p:spPr>
        <p:txBody>
          <a:bodyPr>
            <a:noAutofit/>
          </a:bodyPr>
          <a:lstStyle/>
          <a:p>
            <a:r>
              <a:rPr lang="en-MY" sz="3600" dirty="0">
                <a:latin typeface="Garamond" panose="02020404030301010803" pitchFamily="18" charset="0"/>
              </a:rPr>
              <a:t>BID flowchart</a:t>
            </a:r>
          </a:p>
        </p:txBody>
      </p:sp>
    </p:spTree>
    <p:extLst>
      <p:ext uri="{BB962C8B-B14F-4D97-AF65-F5344CB8AC3E}">
        <p14:creationId xmlns:p14="http://schemas.microsoft.com/office/powerpoint/2010/main" val="3244735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8A983-6C9E-4426-91D7-A41CFEC13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57200"/>
            <a:ext cx="8229600" cy="487362"/>
          </a:xfrm>
        </p:spPr>
        <p:txBody>
          <a:bodyPr/>
          <a:lstStyle/>
          <a:p>
            <a:r>
              <a:rPr lang="en-MY" sz="3300" dirty="0">
                <a:latin typeface="Garamond" panose="02020404030301010803" pitchFamily="18" charset="0"/>
              </a:rPr>
              <a:t>Post-Mortem Certificate </a:t>
            </a:r>
            <a:r>
              <a:rPr lang="en-MY" sz="2600" dirty="0">
                <a:latin typeface="Garamond" panose="02020404030301010803" pitchFamily="18" charset="0"/>
              </a:rPr>
              <a:t>(JPN.LM10)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C660A7-9014-4E18-A744-511A060CC4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60000">
            <a:off x="2362200" y="1143000"/>
            <a:ext cx="4607755" cy="551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3488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E7394-5371-471F-9229-92B668D4F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09600"/>
          </a:xfrm>
        </p:spPr>
        <p:txBody>
          <a:bodyPr>
            <a:normAutofit/>
          </a:bodyPr>
          <a:lstStyle/>
          <a:p>
            <a:r>
              <a:rPr lang="en-MY" sz="2800" dirty="0">
                <a:latin typeface="Garamond" panose="02020404030301010803" pitchFamily="18" charset="0"/>
              </a:rPr>
              <a:t>Death Registration/Burial Permit </a:t>
            </a:r>
            <a:r>
              <a:rPr lang="en-MY" sz="2400" dirty="0">
                <a:latin typeface="Garamond" panose="02020404030301010803" pitchFamily="18" charset="0"/>
              </a:rPr>
              <a:t>(JPN.LM02)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74DD4F-8BF9-46FF-9784-26C84F9845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110" y="762000"/>
            <a:ext cx="491178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676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B83C3-5E89-4810-8927-ABF551C9D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Autofit/>
          </a:bodyPr>
          <a:lstStyle/>
          <a:p>
            <a:r>
              <a:rPr lang="en-MY" sz="3300" dirty="0">
                <a:latin typeface="Garamond" panose="02020404030301010803" pitchFamily="18" charset="0"/>
              </a:rPr>
              <a:t>Death Certificate </a:t>
            </a:r>
            <a:r>
              <a:rPr lang="en-MY" sz="2800" dirty="0">
                <a:latin typeface="Garamond" panose="02020404030301010803" pitchFamily="18" charset="0"/>
              </a:rPr>
              <a:t>(JPN.LM03)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8572E3-C4C1-4388-9654-19E157DEF7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762000"/>
            <a:ext cx="4912013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67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17FAC4-B21B-4932-BC79-B6D89B3780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4800"/>
            <a:ext cx="8231007" cy="65532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407DBF5-12DB-4888-9FE5-4683894959AD}"/>
              </a:ext>
            </a:extLst>
          </p:cNvPr>
          <p:cNvSpPr/>
          <p:nvPr/>
        </p:nvSpPr>
        <p:spPr>
          <a:xfrm>
            <a:off x="2362200" y="4267200"/>
            <a:ext cx="36576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725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38200"/>
          </a:xfrm>
        </p:spPr>
        <p:txBody>
          <a:bodyPr>
            <a:noAutofit/>
          </a:bodyPr>
          <a:lstStyle/>
          <a:p>
            <a:r>
              <a:rPr lang="en-US" sz="3200" dirty="0">
                <a:latin typeface="Garamond" panose="02020404030301010803" pitchFamily="18" charset="0"/>
              </a:rPr>
              <a:t>Nepali Migrant Workers (2015):</a:t>
            </a:r>
            <a:br>
              <a:rPr lang="en-US" sz="3200" dirty="0">
                <a:latin typeface="Garamond" panose="02020404030301010803" pitchFamily="18" charset="0"/>
              </a:rPr>
            </a:br>
            <a:r>
              <a:rPr lang="en-US" sz="3200" dirty="0">
                <a:latin typeface="Garamond" panose="02020404030301010803" pitchFamily="18" charset="0"/>
              </a:rPr>
              <a:t>CV-related deaths</a:t>
            </a:r>
            <a:r>
              <a:rPr 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Garamond" panose="02020404030301010803" pitchFamily="18" charset="0"/>
              </a:rPr>
              <a:t>*</a:t>
            </a:r>
            <a:r>
              <a:rPr lang="en-US" sz="3200" dirty="0">
                <a:latin typeface="Garamond" panose="02020404030301010803" pitchFamily="18" charset="0"/>
              </a:rPr>
              <a:t> (N=100), by Job Category</a:t>
            </a:r>
            <a:endParaRPr lang="ms-MY" sz="3200" dirty="0">
              <a:latin typeface="Garamond" panose="02020404030301010803" pitchFamily="18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7612541"/>
              </p:ext>
            </p:extLst>
          </p:nvPr>
        </p:nvGraphicFramePr>
        <p:xfrm>
          <a:off x="1143000" y="1371600"/>
          <a:ext cx="69342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72200" y="5761948"/>
            <a:ext cx="2209800" cy="246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softEdge rad="31750"/>
          </a:effectLst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*reported to the Embassy of Nepal, KL</a:t>
            </a:r>
            <a:endParaRPr lang="ms-MY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390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prstClr val="black"/>
                </a:solidFill>
                <a:latin typeface="Garamond" panose="02020404030301010803" pitchFamily="18" charset="0"/>
              </a:rPr>
              <a:t>Nepali Migrant Workers (2015):</a:t>
            </a:r>
            <a:br>
              <a:rPr lang="en-US" sz="3200" dirty="0">
                <a:solidFill>
                  <a:prstClr val="black"/>
                </a:solidFill>
                <a:latin typeface="Garamond" panose="02020404030301010803" pitchFamily="18" charset="0"/>
              </a:rPr>
            </a:br>
            <a:r>
              <a:rPr lang="en-US" sz="3200" dirty="0">
                <a:solidFill>
                  <a:prstClr val="black"/>
                </a:solidFill>
                <a:latin typeface="Garamond" panose="02020404030301010803" pitchFamily="18" charset="0"/>
              </a:rPr>
              <a:t>CV-related deaths</a:t>
            </a:r>
            <a:r>
              <a:rPr 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Garamond" panose="02020404030301010803" pitchFamily="18" charset="0"/>
              </a:rPr>
              <a:t>*</a:t>
            </a:r>
            <a:r>
              <a:rPr lang="en-US" sz="3200" dirty="0">
                <a:solidFill>
                  <a:prstClr val="black"/>
                </a:solidFill>
                <a:latin typeface="Garamond" panose="02020404030301010803" pitchFamily="18" charset="0"/>
              </a:rPr>
              <a:t> (N=100), by Industry</a:t>
            </a:r>
            <a:endParaRPr lang="ms-MY" sz="3200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316833"/>
              </p:ext>
            </p:extLst>
          </p:nvPr>
        </p:nvGraphicFramePr>
        <p:xfrm>
          <a:off x="533400" y="1219200"/>
          <a:ext cx="80010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98356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3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115B1-C768-4B32-B543-3C60C5714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7391400" cy="960438"/>
          </a:xfrm>
        </p:spPr>
        <p:txBody>
          <a:bodyPr>
            <a:normAutofit/>
          </a:bodyPr>
          <a:lstStyle/>
          <a:p>
            <a:r>
              <a:rPr lang="en-MY" sz="4000" b="1" dirty="0">
                <a:latin typeface="Garamond" panose="02020404030301010803" pitchFamily="18" charset="0"/>
              </a:rPr>
              <a:t>Excess All-cause Mortality?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97E81-F230-4622-8677-ED342D4CF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MY" dirty="0">
                <a:latin typeface="Garamond" panose="02020404030301010803" pitchFamily="18" charset="0"/>
              </a:rPr>
              <a:t>upper bound estimate in </a:t>
            </a:r>
            <a:r>
              <a:rPr lang="en-MY" dirty="0" err="1">
                <a:latin typeface="Garamond" panose="02020404030301010803" pitchFamily="18" charset="0"/>
              </a:rPr>
              <a:t>M’sia</a:t>
            </a:r>
            <a:r>
              <a:rPr lang="en-MY" dirty="0">
                <a:latin typeface="Garamond" panose="02020404030301010803" pitchFamily="18" charset="0"/>
              </a:rPr>
              <a:t>, 2015:  463/566,184 = </a:t>
            </a:r>
            <a:r>
              <a:rPr lang="en-MY" dirty="0">
                <a:solidFill>
                  <a:srgbClr val="FF0000"/>
                </a:solidFill>
                <a:latin typeface="Garamond" panose="02020404030301010803" pitchFamily="18" charset="0"/>
              </a:rPr>
              <a:t>0.82</a:t>
            </a:r>
          </a:p>
          <a:p>
            <a:r>
              <a:rPr lang="en-US" dirty="0">
                <a:latin typeface="Garamond" panose="02020404030301010803" pitchFamily="18" charset="0"/>
              </a:rPr>
              <a:t>overall figure for Nepali workers employed abroad, FY2009-2015 (ILO): </a:t>
            </a:r>
            <a:r>
              <a:rPr lang="en-US" dirty="0">
                <a:solidFill>
                  <a:srgbClr val="FF0000"/>
                </a:solidFill>
                <a:latin typeface="Garamond" panose="02020404030301010803" pitchFamily="18" charset="0"/>
              </a:rPr>
              <a:t>1.59</a:t>
            </a:r>
            <a:r>
              <a:rPr lang="en-US" dirty="0">
                <a:latin typeface="Garamond" panose="02020404030301010803" pitchFamily="18" charset="0"/>
              </a:rPr>
              <a:t> per 1000 persons per year</a:t>
            </a:r>
          </a:p>
          <a:p>
            <a:r>
              <a:rPr lang="en-US" dirty="0">
                <a:latin typeface="Garamond" panose="02020404030301010803" pitchFamily="18" charset="0"/>
              </a:rPr>
              <a:t>Nepali general population, age-specific mortality rates 15–19 years, 20–24 years, 25–29 years, 30–34 years:    </a:t>
            </a:r>
            <a:r>
              <a:rPr lang="en-US" dirty="0">
                <a:solidFill>
                  <a:srgbClr val="FF0000"/>
                </a:solidFill>
                <a:latin typeface="Garamond" panose="02020404030301010803" pitchFamily="18" charset="0"/>
              </a:rPr>
              <a:t>1.02, 1.46, 1.60 </a:t>
            </a:r>
            <a:r>
              <a:rPr lang="en-US" dirty="0">
                <a:latin typeface="Garamond" panose="02020404030301010803" pitchFamily="18" charset="0"/>
              </a:rPr>
              <a:t>and</a:t>
            </a:r>
            <a:r>
              <a:rPr lang="en-US" dirty="0">
                <a:solidFill>
                  <a:srgbClr val="FF0000"/>
                </a:solidFill>
                <a:latin typeface="Garamond" panose="02020404030301010803" pitchFamily="18" charset="0"/>
              </a:rPr>
              <a:t> 1.77</a:t>
            </a:r>
            <a:r>
              <a:rPr lang="en-US" dirty="0">
                <a:latin typeface="Garamond" panose="02020404030301010803" pitchFamily="18" charset="0"/>
              </a:rPr>
              <a:t> respectively (ILO)</a:t>
            </a:r>
          </a:p>
          <a:p>
            <a:r>
              <a:rPr lang="en-US" dirty="0">
                <a:latin typeface="Garamond" panose="02020404030301010803" pitchFamily="18" charset="0"/>
              </a:rPr>
              <a:t>before we conclude that there is no evidence of excess all-cause mortality among Nepali migrant workers in Malaysia, we should keep in mind the uncertain magnitude of </a:t>
            </a:r>
            <a:r>
              <a:rPr lang="en-US" i="1" dirty="0">
                <a:solidFill>
                  <a:srgbClr val="FF0000"/>
                </a:solidFill>
                <a:latin typeface="Garamond" panose="02020404030301010803" pitchFamily="18" charset="0"/>
              </a:rPr>
              <a:t>healthy-worker/healthy-migrant effects </a:t>
            </a:r>
            <a:r>
              <a:rPr lang="en-US" dirty="0">
                <a:latin typeface="Garamond" panose="02020404030301010803" pitchFamily="18" charset="0"/>
              </a:rPr>
              <a:t>which complicate meaningful comparisons against baseline mortality rates</a:t>
            </a:r>
            <a:endParaRPr lang="en-MY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870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BB8F5-8AFC-4C05-97A6-4AFBE7590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077200" cy="558020"/>
          </a:xfrm>
        </p:spPr>
        <p:txBody>
          <a:bodyPr>
            <a:noAutofit/>
          </a:bodyPr>
          <a:lstStyle/>
          <a:p>
            <a:r>
              <a:rPr lang="en-US" sz="2800" dirty="0"/>
              <a:t>Nepal &amp; Malaysia:  Age-standardized Suicide Rates</a:t>
            </a:r>
            <a:endParaRPr lang="en-MY" sz="2800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ED91FFE-DA09-4504-A1AA-555DDA250D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981132"/>
              </p:ext>
            </p:extLst>
          </p:nvPr>
        </p:nvGraphicFramePr>
        <p:xfrm>
          <a:off x="381000" y="838200"/>
          <a:ext cx="8458199" cy="49702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09687">
                  <a:extLst>
                    <a:ext uri="{9D8B030D-6E8A-4147-A177-3AD203B41FA5}">
                      <a16:colId xmlns:a16="http://schemas.microsoft.com/office/drawing/2014/main" val="1032230780"/>
                    </a:ext>
                  </a:extLst>
                </a:gridCol>
                <a:gridCol w="1723703">
                  <a:extLst>
                    <a:ext uri="{9D8B030D-6E8A-4147-A177-3AD203B41FA5}">
                      <a16:colId xmlns:a16="http://schemas.microsoft.com/office/drawing/2014/main" val="4268774478"/>
                    </a:ext>
                  </a:extLst>
                </a:gridCol>
                <a:gridCol w="1724809">
                  <a:extLst>
                    <a:ext uri="{9D8B030D-6E8A-4147-A177-3AD203B41FA5}">
                      <a16:colId xmlns:a16="http://schemas.microsoft.com/office/drawing/2014/main" val="1112122738"/>
                    </a:ext>
                  </a:extLst>
                </a:gridCol>
              </a:tblGrid>
              <a:tr h="352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100" i="1" dirty="0">
                          <a:effectLst/>
                        </a:rPr>
                        <a:t> </a:t>
                      </a:r>
                      <a:endParaRPr lang="en-MY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 dirty="0">
                          <a:effectLst/>
                        </a:rPr>
                        <a:t>2016</a:t>
                      </a:r>
                      <a:endParaRPr lang="en-MY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 dirty="0">
                          <a:effectLst/>
                        </a:rPr>
                        <a:t>2015</a:t>
                      </a:r>
                      <a:endParaRPr lang="en-MY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3607727"/>
                  </a:ext>
                </a:extLst>
              </a:tr>
              <a:tr h="352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 i="1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Nepal</a:t>
                      </a:r>
                      <a:r>
                        <a:rPr lang="en-MY" sz="2200" i="1" baseline="300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</a:t>
                      </a:r>
                      <a:endParaRPr lang="en-MY" sz="2200" i="1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>
                          <a:effectLst/>
                        </a:rPr>
                        <a:t> </a:t>
                      </a:r>
                      <a:endParaRPr lang="en-MY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 dirty="0">
                          <a:effectLst/>
                        </a:rPr>
                        <a:t> </a:t>
                      </a:r>
                      <a:endParaRPr lang="en-MY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4662402"/>
                  </a:ext>
                </a:extLst>
              </a:tr>
              <a:tr h="352620">
                <a:tc>
                  <a:txBody>
                    <a:bodyPr/>
                    <a:lstStyle/>
                    <a:p>
                      <a:pPr marL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 dirty="0">
                          <a:effectLst/>
                        </a:rPr>
                        <a:t> Both sexes</a:t>
                      </a:r>
                      <a:endParaRPr lang="en-MY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 dirty="0">
                          <a:effectLst/>
                        </a:rPr>
                        <a:t>9.6</a:t>
                      </a:r>
                      <a:endParaRPr lang="en-MY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 dirty="0">
                          <a:effectLst/>
                        </a:rPr>
                        <a:t>10.1</a:t>
                      </a:r>
                      <a:endParaRPr lang="en-MY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9632991"/>
                  </a:ext>
                </a:extLst>
              </a:tr>
              <a:tr h="352620">
                <a:tc>
                  <a:txBody>
                    <a:bodyPr/>
                    <a:lstStyle/>
                    <a:p>
                      <a:pPr marL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 dirty="0">
                          <a:effectLst/>
                        </a:rPr>
                        <a:t> Male</a:t>
                      </a:r>
                      <a:endParaRPr lang="en-MY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>
                          <a:effectLst/>
                        </a:rPr>
                        <a:t>11.4</a:t>
                      </a:r>
                      <a:endParaRPr lang="en-MY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 dirty="0">
                          <a:effectLst/>
                        </a:rPr>
                        <a:t>11.9</a:t>
                      </a:r>
                      <a:endParaRPr lang="en-MY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903479"/>
                  </a:ext>
                </a:extLst>
              </a:tr>
              <a:tr h="352620">
                <a:tc>
                  <a:txBody>
                    <a:bodyPr/>
                    <a:lstStyle/>
                    <a:p>
                      <a:pPr marL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 dirty="0">
                          <a:effectLst/>
                        </a:rPr>
                        <a:t> Female</a:t>
                      </a:r>
                      <a:endParaRPr lang="en-MY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>
                          <a:effectLst/>
                        </a:rPr>
                        <a:t>8.0</a:t>
                      </a:r>
                      <a:endParaRPr lang="en-MY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 dirty="0">
                          <a:effectLst/>
                        </a:rPr>
                        <a:t>8.5</a:t>
                      </a:r>
                      <a:endParaRPr lang="en-MY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6527730"/>
                  </a:ext>
                </a:extLst>
              </a:tr>
              <a:tr h="352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 dirty="0">
                          <a:effectLst/>
                        </a:rPr>
                        <a:t> </a:t>
                      </a:r>
                      <a:endParaRPr lang="en-MY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>
                          <a:effectLst/>
                        </a:rPr>
                        <a:t> </a:t>
                      </a:r>
                      <a:endParaRPr lang="en-MY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 dirty="0">
                          <a:effectLst/>
                        </a:rPr>
                        <a:t> </a:t>
                      </a:r>
                      <a:endParaRPr lang="en-MY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722904"/>
                  </a:ext>
                </a:extLst>
              </a:tr>
              <a:tr h="352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 i="1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Malaysia</a:t>
                      </a:r>
                      <a:r>
                        <a:rPr lang="en-MY" sz="2200" i="1" baseline="300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</a:t>
                      </a:r>
                      <a:endParaRPr lang="en-MY" sz="2200" i="1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>
                          <a:effectLst/>
                        </a:rPr>
                        <a:t> </a:t>
                      </a:r>
                      <a:endParaRPr lang="en-MY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 dirty="0">
                          <a:effectLst/>
                        </a:rPr>
                        <a:t> </a:t>
                      </a:r>
                      <a:endParaRPr lang="en-MY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3121713"/>
                  </a:ext>
                </a:extLst>
              </a:tr>
              <a:tr h="352620">
                <a:tc>
                  <a:txBody>
                    <a:bodyPr/>
                    <a:lstStyle/>
                    <a:p>
                      <a:pPr marL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 dirty="0">
                          <a:effectLst/>
                        </a:rPr>
                        <a:t> Both sexes</a:t>
                      </a:r>
                      <a:endParaRPr lang="en-MY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>
                          <a:effectLst/>
                        </a:rPr>
                        <a:t>6.2</a:t>
                      </a:r>
                      <a:endParaRPr lang="en-MY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 dirty="0">
                          <a:effectLst/>
                        </a:rPr>
                        <a:t>6.1</a:t>
                      </a:r>
                      <a:endParaRPr lang="en-MY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578244"/>
                  </a:ext>
                </a:extLst>
              </a:tr>
              <a:tr h="352620">
                <a:tc>
                  <a:txBody>
                    <a:bodyPr/>
                    <a:lstStyle/>
                    <a:p>
                      <a:pPr marL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 dirty="0">
                          <a:effectLst/>
                        </a:rPr>
                        <a:t> Male</a:t>
                      </a:r>
                      <a:endParaRPr lang="en-MY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>
                          <a:effectLst/>
                        </a:rPr>
                        <a:t>8.7</a:t>
                      </a:r>
                      <a:endParaRPr lang="en-MY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>
                          <a:effectLst/>
                        </a:rPr>
                        <a:t>8.7</a:t>
                      </a:r>
                      <a:endParaRPr lang="en-MY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8874004"/>
                  </a:ext>
                </a:extLst>
              </a:tr>
              <a:tr h="352620">
                <a:tc>
                  <a:txBody>
                    <a:bodyPr/>
                    <a:lstStyle/>
                    <a:p>
                      <a:pPr marL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 dirty="0">
                          <a:effectLst/>
                        </a:rPr>
                        <a:t> Female</a:t>
                      </a:r>
                      <a:endParaRPr lang="en-MY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>
                          <a:effectLst/>
                        </a:rPr>
                        <a:t>3.6</a:t>
                      </a:r>
                      <a:endParaRPr lang="en-MY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 dirty="0">
                          <a:effectLst/>
                        </a:rPr>
                        <a:t>3.6</a:t>
                      </a:r>
                      <a:endParaRPr lang="en-MY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703973"/>
                  </a:ext>
                </a:extLst>
              </a:tr>
              <a:tr h="352620">
                <a:tc>
                  <a:txBody>
                    <a:bodyPr/>
                    <a:lstStyle/>
                    <a:p>
                      <a:pPr marL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 dirty="0">
                          <a:effectLst/>
                        </a:rPr>
                        <a:t> </a:t>
                      </a:r>
                      <a:endParaRPr lang="en-MY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>
                          <a:effectLst/>
                        </a:rPr>
                        <a:t> </a:t>
                      </a:r>
                      <a:endParaRPr lang="en-MY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 dirty="0">
                          <a:effectLst/>
                        </a:rPr>
                        <a:t> </a:t>
                      </a:r>
                      <a:endParaRPr lang="en-MY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8694691"/>
                  </a:ext>
                </a:extLst>
              </a:tr>
              <a:tr h="352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 i="1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Nepali MWs in Malaysia (2015)</a:t>
                      </a:r>
                      <a:r>
                        <a:rPr lang="en-MY" sz="2200" i="1" baseline="300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2</a:t>
                      </a:r>
                      <a:endParaRPr lang="en-MY" sz="2200" i="1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2200" dirty="0">
                          <a:effectLst/>
                        </a:rPr>
                        <a:t>mostly males aged 20-45 </a:t>
                      </a:r>
                      <a:r>
                        <a:rPr lang="en-MY" sz="2200" dirty="0" err="1">
                          <a:effectLst/>
                        </a:rPr>
                        <a:t>yrs</a:t>
                      </a:r>
                      <a:r>
                        <a:rPr lang="en-MY" sz="2200" dirty="0">
                          <a:effectLst/>
                        </a:rPr>
                        <a:t> </a:t>
                      </a:r>
                      <a:endParaRPr lang="en-MY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9920968"/>
                  </a:ext>
                </a:extLst>
              </a:tr>
              <a:tr h="352620">
                <a:tc>
                  <a:txBody>
                    <a:bodyPr/>
                    <a:lstStyle/>
                    <a:p>
                      <a:pPr marL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 dirty="0">
                          <a:effectLst/>
                        </a:rPr>
                        <a:t> based on 566,184 documented MWs</a:t>
                      </a:r>
                      <a:endParaRPr lang="en-MY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>
                          <a:effectLst/>
                        </a:rPr>
                        <a:t>10.6</a:t>
                      </a:r>
                      <a:endParaRPr lang="en-MY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80428853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 dirty="0">
                          <a:effectLst/>
                        </a:rPr>
                        <a:t> based on est. 700,000 MWs (incl. </a:t>
                      </a:r>
                      <a:r>
                        <a:rPr lang="en-MY" sz="2200" dirty="0" err="1">
                          <a:effectLst/>
                        </a:rPr>
                        <a:t>undoc</a:t>
                      </a:r>
                      <a:r>
                        <a:rPr lang="en-MY" sz="2200" dirty="0">
                          <a:effectLst/>
                        </a:rPr>
                        <a:t>)</a:t>
                      </a:r>
                      <a:endParaRPr lang="en-MY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200" dirty="0">
                          <a:effectLst/>
                        </a:rPr>
                        <a:t>8.6</a:t>
                      </a:r>
                      <a:endParaRPr lang="en-MY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4670976"/>
                  </a:ext>
                </a:extLst>
              </a:tr>
              <a:tr h="360782">
                <a:tc v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815869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87A3C9AD-62F1-4686-8685-8FBF26310691}"/>
              </a:ext>
            </a:extLst>
          </p:cNvPr>
          <p:cNvSpPr>
            <a:spLocks noChangeArrowheads="1"/>
          </p:cNvSpPr>
          <p:nvPr/>
        </p:nvSpPr>
        <p:spPr bwMode="auto">
          <a:xfrm rot="21282069" flipH="1" flipV="1">
            <a:off x="-1894557" y="5403806"/>
            <a:ext cx="10091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3000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1A0E7C-3B6B-41F2-B1F2-6993FBCD03CE}"/>
              </a:ext>
            </a:extLst>
          </p:cNvPr>
          <p:cNvSpPr txBox="1"/>
          <p:nvPr/>
        </p:nvSpPr>
        <p:spPr>
          <a:xfrm>
            <a:off x="533400" y="5918983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baseline="30000" dirty="0"/>
              <a:t> 1</a:t>
            </a:r>
            <a:r>
              <a:rPr lang="en-MY" sz="1200" dirty="0"/>
              <a:t> WHO Global Health Observatory data repository </a:t>
            </a:r>
            <a:r>
              <a:rPr lang="en-MY" sz="1200" i="1" dirty="0"/>
              <a:t>(accessed May 12, 2019)</a:t>
            </a:r>
            <a:endParaRPr lang="en-MY" sz="1200" dirty="0"/>
          </a:p>
          <a:p>
            <a:r>
              <a:rPr lang="en-MY" sz="1200" baseline="30000" dirty="0"/>
              <a:t> 2</a:t>
            </a:r>
            <a:r>
              <a:rPr lang="en-MY" sz="1200" dirty="0"/>
              <a:t> </a:t>
            </a:r>
            <a:r>
              <a:rPr lang="en-MY" sz="1200" dirty="0" err="1"/>
              <a:t>Statistik</a:t>
            </a:r>
            <a:r>
              <a:rPr lang="en-MY" sz="1200" dirty="0"/>
              <a:t> Pas </a:t>
            </a:r>
            <a:r>
              <a:rPr lang="en-MY" sz="1200" dirty="0" err="1"/>
              <a:t>Lawatan</a:t>
            </a:r>
            <a:r>
              <a:rPr lang="en-MY" sz="1200" dirty="0"/>
              <a:t> </a:t>
            </a:r>
            <a:r>
              <a:rPr lang="en-MY" sz="1200" dirty="0" err="1"/>
              <a:t>Kerja</a:t>
            </a:r>
            <a:r>
              <a:rPr lang="en-MY" sz="1200" dirty="0"/>
              <a:t> </a:t>
            </a:r>
            <a:r>
              <a:rPr lang="en-MY" sz="1200" dirty="0" err="1"/>
              <a:t>Sementara</a:t>
            </a:r>
            <a:r>
              <a:rPr lang="en-MY" sz="1200" dirty="0"/>
              <a:t> (PLKS), </a:t>
            </a:r>
            <a:r>
              <a:rPr lang="en-MY" sz="1200" dirty="0" err="1"/>
              <a:t>Jabatan</a:t>
            </a:r>
            <a:r>
              <a:rPr lang="en-MY" sz="1200" dirty="0"/>
              <a:t> Tenaga </a:t>
            </a:r>
            <a:r>
              <a:rPr lang="en-MY" sz="1200" dirty="0" err="1"/>
              <a:t>Kerja</a:t>
            </a:r>
            <a:r>
              <a:rPr lang="en-MY" sz="1200" dirty="0"/>
              <a:t>, </a:t>
            </a:r>
            <a:r>
              <a:rPr lang="en-MY" sz="1200" dirty="0" err="1"/>
              <a:t>Semenanjung</a:t>
            </a:r>
            <a:r>
              <a:rPr lang="en-MY" sz="1200" dirty="0"/>
              <a:t> Malaysia, </a:t>
            </a:r>
          </a:p>
          <a:p>
            <a:r>
              <a:rPr lang="en-MY" sz="1200" dirty="0"/>
              <a:t>    Kementerian </a:t>
            </a:r>
            <a:r>
              <a:rPr lang="en-MY" sz="1200" dirty="0" err="1"/>
              <a:t>Sumber</a:t>
            </a:r>
            <a:r>
              <a:rPr lang="en-MY" sz="1200" dirty="0"/>
              <a:t> </a:t>
            </a:r>
            <a:r>
              <a:rPr lang="en-MY" sz="1200" dirty="0" err="1"/>
              <a:t>Manusia</a:t>
            </a:r>
            <a:r>
              <a:rPr lang="en-MY" sz="1200" dirty="0"/>
              <a:t>, Putrajaya </a:t>
            </a:r>
            <a:r>
              <a:rPr lang="en-MY" sz="1200" i="1" dirty="0"/>
              <a:t>(June 2015)</a:t>
            </a:r>
            <a:endParaRPr lang="en-MY" sz="1200" dirty="0"/>
          </a:p>
        </p:txBody>
      </p:sp>
    </p:spTree>
    <p:extLst>
      <p:ext uri="{BB962C8B-B14F-4D97-AF65-F5344CB8AC3E}">
        <p14:creationId xmlns:p14="http://schemas.microsoft.com/office/powerpoint/2010/main" val="255560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FC7A4E0-262E-48DF-BE59-4C0451B85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88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A685F-C9F1-446B-90DD-32935AD1A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Garamond" panose="02020404030301010803" pitchFamily="18" charset="0"/>
              </a:rPr>
              <a:t>Follow-up Information Requirements </a:t>
            </a:r>
            <a:br>
              <a:rPr lang="en-US" sz="3200" b="1" dirty="0">
                <a:latin typeface="Garamond" panose="02020404030301010803" pitchFamily="18" charset="0"/>
              </a:rPr>
            </a:br>
            <a:r>
              <a:rPr lang="en-US" sz="3200" b="1" dirty="0">
                <a:latin typeface="Garamond" panose="02020404030301010803" pitchFamily="18" charset="0"/>
              </a:rPr>
              <a:t>&amp; Recommendations</a:t>
            </a:r>
            <a:endParaRPr lang="en-MY" sz="3200" b="1" dirty="0">
              <a:latin typeface="Garamond" panose="020204040303010108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553858-252D-4B48-9496-166E4997E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648200"/>
          </a:xfrm>
        </p:spPr>
        <p:txBody>
          <a:bodyPr>
            <a:normAutofit fontScale="62500" lnSpcReduction="20000"/>
          </a:bodyPr>
          <a:lstStyle/>
          <a:p>
            <a:r>
              <a:rPr lang="en-US" sz="3800" dirty="0">
                <a:latin typeface="Garamond" panose="02020404030301010803" pitchFamily="18" charset="0"/>
              </a:rPr>
              <a:t>updates to 2015 database (50/448 information pending cases, 17/448 no information cases)</a:t>
            </a:r>
          </a:p>
          <a:p>
            <a:r>
              <a:rPr lang="en-US" sz="3800" dirty="0">
                <a:latin typeface="Garamond" panose="02020404030301010803" pitchFamily="18" charset="0"/>
              </a:rPr>
              <a:t>review more detailed supportive documentation for all cases for causes of death</a:t>
            </a:r>
          </a:p>
          <a:p>
            <a:r>
              <a:rPr lang="en-US" sz="3800" dirty="0">
                <a:latin typeface="Garamond" panose="02020404030301010803" pitchFamily="18" charset="0"/>
              </a:rPr>
              <a:t>age &amp; sex distribution of (documented) Nepali migrant workers in Malaysia</a:t>
            </a:r>
          </a:p>
          <a:p>
            <a:r>
              <a:rPr lang="en-US" sz="3800" dirty="0">
                <a:latin typeface="Garamond" panose="02020404030301010803" pitchFamily="18" charset="0"/>
              </a:rPr>
              <a:t>baseline mortality rates to estimate excess all-cause as well as disease-specific mortality</a:t>
            </a:r>
          </a:p>
          <a:p>
            <a:r>
              <a:rPr lang="en-US" sz="3800" dirty="0">
                <a:latin typeface="Garamond" panose="02020404030301010803" pitchFamily="18" charset="0"/>
              </a:rPr>
              <a:t>adjustments for healthy-worker/healthy-migrant effects ? comparison with similarly aged employed Nepalis in Nepal? with similarly aged employed Malaysians?</a:t>
            </a:r>
          </a:p>
          <a:p>
            <a:r>
              <a:rPr lang="en-US" sz="3800" dirty="0">
                <a:latin typeface="Garamond" panose="02020404030301010803" pitchFamily="18" charset="0"/>
              </a:rPr>
              <a:t>better estimates for numbers of undocumented Nepali migrant workers in Malaysia</a:t>
            </a:r>
          </a:p>
          <a:p>
            <a:r>
              <a:rPr lang="en-US" sz="3800" dirty="0">
                <a:latin typeface="Garamond" panose="02020404030301010803" pitchFamily="18" charset="0"/>
              </a:rPr>
              <a:t>case control study of risk factors for sudden death?</a:t>
            </a:r>
          </a:p>
          <a:p>
            <a:endParaRPr lang="en-US" sz="3800" dirty="0">
              <a:latin typeface="Garamond" panose="02020404030301010803" pitchFamily="18" charset="0"/>
            </a:endParaRP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15746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311FA-3BF0-4026-AFD8-ED8333BAC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078" y="2511653"/>
            <a:ext cx="8229600" cy="1279689"/>
          </a:xfrm>
        </p:spPr>
        <p:txBody>
          <a:bodyPr/>
          <a:lstStyle/>
          <a:p>
            <a:r>
              <a:rPr lang="en-MY" sz="6000" dirty="0">
                <a:latin typeface="Garamond" panose="02020404030301010803" pitchFamily="18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9980252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5913</TotalTime>
  <Words>891</Words>
  <Application>Microsoft Office PowerPoint</Application>
  <PresentationFormat>On-screen Show (4:3)</PresentationFormat>
  <Paragraphs>275</Paragraphs>
  <Slides>17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Calibri</vt:lpstr>
      <vt:lpstr>Calibri Light</vt:lpstr>
      <vt:lpstr>Garamond</vt:lpstr>
      <vt:lpstr>Office Theme</vt:lpstr>
      <vt:lpstr>1_Office Theme</vt:lpstr>
      <vt:lpstr>5_Office Theme</vt:lpstr>
      <vt:lpstr>4_Office Theme</vt:lpstr>
      <vt:lpstr>15_Office Theme</vt:lpstr>
      <vt:lpstr>2_Office Theme</vt:lpstr>
      <vt:lpstr>Preliminary Findings on Nepali Migrant Worker Fatalities (2015)</vt:lpstr>
      <vt:lpstr>Documented Migrant Workers (June 2015):  Nationality and Sector</vt:lpstr>
      <vt:lpstr>Estimates of (Un)documented migrant workers</vt:lpstr>
      <vt:lpstr>PowerPoint Presentation</vt:lpstr>
      <vt:lpstr>Nepali Migrant Worker Fatalities in Malaysia*:  Causes of Death (2015)</vt:lpstr>
      <vt:lpstr>BID flowchart</vt:lpstr>
      <vt:lpstr>Post-Mortem Certificate (JPN.LM10)</vt:lpstr>
      <vt:lpstr>Death Registration/Burial Permit (JPN.LM02)</vt:lpstr>
      <vt:lpstr>Death Certificate (JPN.LM03)</vt:lpstr>
      <vt:lpstr>PowerPoint Presentation</vt:lpstr>
      <vt:lpstr>Nepali Migrant Workers (2015): CV-related deaths* (N=100), by Job Category</vt:lpstr>
      <vt:lpstr>Nepali Migrant Workers (2015): CV-related deaths* (N=100), by Industry</vt:lpstr>
      <vt:lpstr>Excess All-cause Mortality?</vt:lpstr>
      <vt:lpstr>Nepal &amp; Malaysia:  Age-standardized Suicide Rates</vt:lpstr>
      <vt:lpstr>PowerPoint Presentation</vt:lpstr>
      <vt:lpstr>Follow-up Information Requirements  &amp; Recommendations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Weng Chan</cp:lastModifiedBy>
  <cp:revision>136</cp:revision>
  <dcterms:created xsi:type="dcterms:W3CDTF">2017-07-01T10:14:36Z</dcterms:created>
  <dcterms:modified xsi:type="dcterms:W3CDTF">2019-10-23T15:20:33Z</dcterms:modified>
</cp:coreProperties>
</file>